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318" r:id="rId3"/>
    <p:sldId id="325" r:id="rId4"/>
    <p:sldId id="308" r:id="rId5"/>
    <p:sldId id="256" r:id="rId6"/>
    <p:sldId id="264" r:id="rId7"/>
    <p:sldId id="320" r:id="rId8"/>
    <p:sldId id="291" r:id="rId9"/>
    <p:sldId id="263" r:id="rId10"/>
    <p:sldId id="321" r:id="rId11"/>
    <p:sldId id="322" r:id="rId12"/>
    <p:sldId id="323" r:id="rId13"/>
    <p:sldId id="319" r:id="rId14"/>
    <p:sldId id="324" r:id="rId15"/>
    <p:sldId id="31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10" autoAdjust="0"/>
    <p:restoredTop sz="86420" autoAdjust="0"/>
  </p:normalViewPr>
  <p:slideViewPr>
    <p:cSldViewPr>
      <p:cViewPr varScale="1">
        <p:scale>
          <a:sx n="83" d="100"/>
          <a:sy n="83" d="100"/>
        </p:scale>
        <p:origin x="13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5" y="5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CE487-6584-4791-B47E-DB6CF23361DA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73E3F48-1478-438E-B4A7-0E02109F0368}">
      <dgm:prSet phldrT="[Text]"/>
      <dgm:spPr/>
      <dgm:t>
        <a:bodyPr/>
        <a:lstStyle/>
        <a:p>
          <a:r>
            <a:rPr lang="en-US" dirty="0"/>
            <a:t> 1</a:t>
          </a:r>
        </a:p>
      </dgm:t>
    </dgm:pt>
    <dgm:pt modelId="{578305BC-0F49-4BE6-A955-010F80736574}" type="parTrans" cxnId="{CE4DEA26-D32C-4954-93A7-4F1DEE2BE453}">
      <dgm:prSet/>
      <dgm:spPr/>
      <dgm:t>
        <a:bodyPr/>
        <a:lstStyle/>
        <a:p>
          <a:endParaRPr lang="en-US"/>
        </a:p>
      </dgm:t>
    </dgm:pt>
    <dgm:pt modelId="{EF3B41C4-C5C9-438A-B5B6-9B7A11F11EBD}" type="sibTrans" cxnId="{CE4DEA26-D32C-4954-93A7-4F1DEE2BE453}">
      <dgm:prSet/>
      <dgm:spPr/>
      <dgm:t>
        <a:bodyPr/>
        <a:lstStyle/>
        <a:p>
          <a:endParaRPr lang="en-US"/>
        </a:p>
      </dgm:t>
    </dgm:pt>
    <dgm:pt modelId="{884ACC68-B168-4B9A-A12C-3829017CE4FB}">
      <dgm:prSet phldrT="[Text]"/>
      <dgm:spPr/>
      <dgm:t>
        <a:bodyPr/>
        <a:lstStyle/>
        <a:p>
          <a:pPr>
            <a:buNone/>
          </a:pPr>
          <a:r>
            <a:rPr lang="en-US" dirty="0"/>
            <a:t>Incentivisation Game</a:t>
          </a:r>
        </a:p>
      </dgm:t>
    </dgm:pt>
    <dgm:pt modelId="{573D7670-A80B-4DB5-880F-4421B2AB3F98}" type="parTrans" cxnId="{AEE65E3A-6945-40D1-A0BC-0571903346D4}">
      <dgm:prSet/>
      <dgm:spPr/>
      <dgm:t>
        <a:bodyPr/>
        <a:lstStyle/>
        <a:p>
          <a:endParaRPr lang="en-US"/>
        </a:p>
      </dgm:t>
    </dgm:pt>
    <dgm:pt modelId="{EB28B137-6F65-44AD-8AF3-3C866322D563}" type="sibTrans" cxnId="{AEE65E3A-6945-40D1-A0BC-0571903346D4}">
      <dgm:prSet/>
      <dgm:spPr/>
      <dgm:t>
        <a:bodyPr/>
        <a:lstStyle/>
        <a:p>
          <a:endParaRPr lang="en-US"/>
        </a:p>
      </dgm:t>
    </dgm:pt>
    <dgm:pt modelId="{37B67B83-08F4-4664-9A39-CBA06383EFE1}">
      <dgm:prSet phldrT="[Text]"/>
      <dgm:spPr/>
      <dgm:t>
        <a:bodyPr/>
        <a:lstStyle/>
        <a:p>
          <a:r>
            <a:rPr lang="en-US" dirty="0"/>
            <a:t> 2</a:t>
          </a:r>
        </a:p>
      </dgm:t>
    </dgm:pt>
    <dgm:pt modelId="{E21322B8-F8FD-4AC1-A7ED-E676A421C2A1}" type="parTrans" cxnId="{5F0746EC-FF53-4AC1-87B4-59BE7C395722}">
      <dgm:prSet/>
      <dgm:spPr/>
      <dgm:t>
        <a:bodyPr/>
        <a:lstStyle/>
        <a:p>
          <a:endParaRPr lang="en-US"/>
        </a:p>
      </dgm:t>
    </dgm:pt>
    <dgm:pt modelId="{201284A0-07B4-473D-9A80-96BC6D693E0A}" type="sibTrans" cxnId="{5F0746EC-FF53-4AC1-87B4-59BE7C395722}">
      <dgm:prSet/>
      <dgm:spPr/>
      <dgm:t>
        <a:bodyPr/>
        <a:lstStyle/>
        <a:p>
          <a:endParaRPr lang="en-US"/>
        </a:p>
      </dgm:t>
    </dgm:pt>
    <dgm:pt modelId="{C3DE244E-3590-447C-AB4E-CA333D176478}">
      <dgm:prSet phldrT="[Text]"/>
      <dgm:spPr/>
      <dgm:t>
        <a:bodyPr/>
        <a:lstStyle/>
        <a:p>
          <a:pPr>
            <a:buNone/>
          </a:pPr>
          <a:r>
            <a:rPr lang="en-US" dirty="0"/>
            <a:t>Threat Assessment</a:t>
          </a:r>
        </a:p>
      </dgm:t>
    </dgm:pt>
    <dgm:pt modelId="{B45EEC9F-40D7-4280-BEDF-FE8362E556C0}" type="parTrans" cxnId="{271EFAAF-6BE1-4B73-9A23-F005D820D0E9}">
      <dgm:prSet/>
      <dgm:spPr/>
      <dgm:t>
        <a:bodyPr/>
        <a:lstStyle/>
        <a:p>
          <a:endParaRPr lang="en-US"/>
        </a:p>
      </dgm:t>
    </dgm:pt>
    <dgm:pt modelId="{F89CC0D0-5DBA-4576-B180-302595DE20DB}" type="sibTrans" cxnId="{271EFAAF-6BE1-4B73-9A23-F005D820D0E9}">
      <dgm:prSet/>
      <dgm:spPr/>
      <dgm:t>
        <a:bodyPr/>
        <a:lstStyle/>
        <a:p>
          <a:endParaRPr lang="en-US"/>
        </a:p>
      </dgm:t>
    </dgm:pt>
    <dgm:pt modelId="{A4801ECF-6651-4C43-B35F-E6B83258D83D}">
      <dgm:prSet phldrT="[Text]"/>
      <dgm:spPr/>
      <dgm:t>
        <a:bodyPr/>
        <a:lstStyle/>
        <a:p>
          <a:r>
            <a:rPr lang="en-US" dirty="0"/>
            <a:t> 3</a:t>
          </a:r>
        </a:p>
      </dgm:t>
    </dgm:pt>
    <dgm:pt modelId="{0ADB6DD8-FE94-40DC-887C-E32EDC7F6FF1}" type="parTrans" cxnId="{CEA940DE-B470-4EBD-A121-7E2CFBD04B18}">
      <dgm:prSet/>
      <dgm:spPr/>
      <dgm:t>
        <a:bodyPr/>
        <a:lstStyle/>
        <a:p>
          <a:endParaRPr lang="en-US"/>
        </a:p>
      </dgm:t>
    </dgm:pt>
    <dgm:pt modelId="{2ED9B80D-FCA7-4306-B0F9-43025CA5C865}" type="sibTrans" cxnId="{CEA940DE-B470-4EBD-A121-7E2CFBD04B18}">
      <dgm:prSet/>
      <dgm:spPr/>
      <dgm:t>
        <a:bodyPr/>
        <a:lstStyle/>
        <a:p>
          <a:endParaRPr lang="en-US"/>
        </a:p>
      </dgm:t>
    </dgm:pt>
    <dgm:pt modelId="{9518A5DC-C56E-4861-9258-6D332C48E9CB}">
      <dgm:prSet phldrT="[Text]"/>
      <dgm:spPr/>
      <dgm:t>
        <a:bodyPr/>
        <a:lstStyle/>
        <a:p>
          <a:pPr>
            <a:buNone/>
          </a:pPr>
          <a:r>
            <a:rPr lang="en-US" dirty="0"/>
            <a:t>Continuous Reminder</a:t>
          </a:r>
        </a:p>
      </dgm:t>
    </dgm:pt>
    <dgm:pt modelId="{D33822CF-43A2-48FB-9463-603067A7B98B}" type="parTrans" cxnId="{7E9F2CED-2BB2-4632-9856-B9D14B8FAD9B}">
      <dgm:prSet/>
      <dgm:spPr/>
      <dgm:t>
        <a:bodyPr/>
        <a:lstStyle/>
        <a:p>
          <a:endParaRPr lang="en-US"/>
        </a:p>
      </dgm:t>
    </dgm:pt>
    <dgm:pt modelId="{B6BBCA61-6F05-48A7-99A8-CD9E979A6903}" type="sibTrans" cxnId="{7E9F2CED-2BB2-4632-9856-B9D14B8FAD9B}">
      <dgm:prSet/>
      <dgm:spPr/>
      <dgm:t>
        <a:bodyPr/>
        <a:lstStyle/>
        <a:p>
          <a:endParaRPr lang="en-US"/>
        </a:p>
      </dgm:t>
    </dgm:pt>
    <dgm:pt modelId="{202EA434-95FA-44EA-9D23-42C0A7344880}" type="pres">
      <dgm:prSet presAssocID="{7A4CE487-6584-4791-B47E-DB6CF23361DA}" presName="linearFlow" presStyleCnt="0">
        <dgm:presLayoutVars>
          <dgm:dir/>
          <dgm:animLvl val="lvl"/>
          <dgm:resizeHandles val="exact"/>
        </dgm:presLayoutVars>
      </dgm:prSet>
      <dgm:spPr/>
    </dgm:pt>
    <dgm:pt modelId="{CEA5EFD9-E5A2-4FF9-849F-ED75A321229F}" type="pres">
      <dgm:prSet presAssocID="{073E3F48-1478-438E-B4A7-0E02109F0368}" presName="composite" presStyleCnt="0"/>
      <dgm:spPr/>
    </dgm:pt>
    <dgm:pt modelId="{46E5640C-EB94-4006-B98B-38F2FE5F49D6}" type="pres">
      <dgm:prSet presAssocID="{073E3F48-1478-438E-B4A7-0E02109F036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3EDC420-723E-44EF-ACAB-764225313383}" type="pres">
      <dgm:prSet presAssocID="{073E3F48-1478-438E-B4A7-0E02109F0368}" presName="descendantText" presStyleLbl="alignAcc1" presStyleIdx="0" presStyleCnt="3">
        <dgm:presLayoutVars>
          <dgm:bulletEnabled val="1"/>
        </dgm:presLayoutVars>
      </dgm:prSet>
      <dgm:spPr/>
    </dgm:pt>
    <dgm:pt modelId="{25D9A06B-8700-464E-A66A-1F73B8E1A78F}" type="pres">
      <dgm:prSet presAssocID="{EF3B41C4-C5C9-438A-B5B6-9B7A11F11EBD}" presName="sp" presStyleCnt="0"/>
      <dgm:spPr/>
    </dgm:pt>
    <dgm:pt modelId="{96168CB7-1387-4045-8388-A2F34C040EF6}" type="pres">
      <dgm:prSet presAssocID="{37B67B83-08F4-4664-9A39-CBA06383EFE1}" presName="composite" presStyleCnt="0"/>
      <dgm:spPr/>
    </dgm:pt>
    <dgm:pt modelId="{ABB2C6DF-C981-44F5-BD05-7EFFB718C646}" type="pres">
      <dgm:prSet presAssocID="{37B67B83-08F4-4664-9A39-CBA06383EFE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D418550-3750-419D-94A0-E64AF72E5F26}" type="pres">
      <dgm:prSet presAssocID="{37B67B83-08F4-4664-9A39-CBA06383EFE1}" presName="descendantText" presStyleLbl="alignAcc1" presStyleIdx="1" presStyleCnt="3">
        <dgm:presLayoutVars>
          <dgm:bulletEnabled val="1"/>
        </dgm:presLayoutVars>
      </dgm:prSet>
      <dgm:spPr/>
    </dgm:pt>
    <dgm:pt modelId="{9A14E65C-6870-4E0C-A968-C4DF64FA8C59}" type="pres">
      <dgm:prSet presAssocID="{201284A0-07B4-473D-9A80-96BC6D693E0A}" presName="sp" presStyleCnt="0"/>
      <dgm:spPr/>
    </dgm:pt>
    <dgm:pt modelId="{DA7CC9FB-AA5E-4A26-A2EB-BB23C78FA5E7}" type="pres">
      <dgm:prSet presAssocID="{A4801ECF-6651-4C43-B35F-E6B83258D83D}" presName="composite" presStyleCnt="0"/>
      <dgm:spPr/>
    </dgm:pt>
    <dgm:pt modelId="{3A87379F-E6BC-44B7-8DE1-58CF89AE98EB}" type="pres">
      <dgm:prSet presAssocID="{A4801ECF-6651-4C43-B35F-E6B83258D83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6A9B675-221B-410E-973E-F73E6CF27CE1}" type="pres">
      <dgm:prSet presAssocID="{A4801ECF-6651-4C43-B35F-E6B83258D83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5B99B22-516D-4FC8-8E76-6917792C300E}" type="presOf" srcId="{884ACC68-B168-4B9A-A12C-3829017CE4FB}" destId="{43EDC420-723E-44EF-ACAB-764225313383}" srcOrd="0" destOrd="0" presId="urn:microsoft.com/office/officeart/2005/8/layout/chevron2"/>
    <dgm:cxn modelId="{97022026-C282-4CEE-8C1C-7EAD9C294C30}" type="presOf" srcId="{A4801ECF-6651-4C43-B35F-E6B83258D83D}" destId="{3A87379F-E6BC-44B7-8DE1-58CF89AE98EB}" srcOrd="0" destOrd="0" presId="urn:microsoft.com/office/officeart/2005/8/layout/chevron2"/>
    <dgm:cxn modelId="{694A7426-0ECF-4FA1-A5FA-1748CE35675F}" type="presOf" srcId="{7A4CE487-6584-4791-B47E-DB6CF23361DA}" destId="{202EA434-95FA-44EA-9D23-42C0A7344880}" srcOrd="0" destOrd="0" presId="urn:microsoft.com/office/officeart/2005/8/layout/chevron2"/>
    <dgm:cxn modelId="{CE4DEA26-D32C-4954-93A7-4F1DEE2BE453}" srcId="{7A4CE487-6584-4791-B47E-DB6CF23361DA}" destId="{073E3F48-1478-438E-B4A7-0E02109F0368}" srcOrd="0" destOrd="0" parTransId="{578305BC-0F49-4BE6-A955-010F80736574}" sibTransId="{EF3B41C4-C5C9-438A-B5B6-9B7A11F11EBD}"/>
    <dgm:cxn modelId="{AEE65E3A-6945-40D1-A0BC-0571903346D4}" srcId="{073E3F48-1478-438E-B4A7-0E02109F0368}" destId="{884ACC68-B168-4B9A-A12C-3829017CE4FB}" srcOrd="0" destOrd="0" parTransId="{573D7670-A80B-4DB5-880F-4421B2AB3F98}" sibTransId="{EB28B137-6F65-44AD-8AF3-3C866322D563}"/>
    <dgm:cxn modelId="{CE9BCA3A-BD3A-41D7-80A2-069BE555846F}" type="presOf" srcId="{37B67B83-08F4-4664-9A39-CBA06383EFE1}" destId="{ABB2C6DF-C981-44F5-BD05-7EFFB718C646}" srcOrd="0" destOrd="0" presId="urn:microsoft.com/office/officeart/2005/8/layout/chevron2"/>
    <dgm:cxn modelId="{AF839C47-0865-4CE6-A43C-0C53DDC8521F}" type="presOf" srcId="{9518A5DC-C56E-4861-9258-6D332C48E9CB}" destId="{66A9B675-221B-410E-973E-F73E6CF27CE1}" srcOrd="0" destOrd="0" presId="urn:microsoft.com/office/officeart/2005/8/layout/chevron2"/>
    <dgm:cxn modelId="{271EFAAF-6BE1-4B73-9A23-F005D820D0E9}" srcId="{37B67B83-08F4-4664-9A39-CBA06383EFE1}" destId="{C3DE244E-3590-447C-AB4E-CA333D176478}" srcOrd="0" destOrd="0" parTransId="{B45EEC9F-40D7-4280-BEDF-FE8362E556C0}" sibTransId="{F89CC0D0-5DBA-4576-B180-302595DE20DB}"/>
    <dgm:cxn modelId="{CEA940DE-B470-4EBD-A121-7E2CFBD04B18}" srcId="{7A4CE487-6584-4791-B47E-DB6CF23361DA}" destId="{A4801ECF-6651-4C43-B35F-E6B83258D83D}" srcOrd="2" destOrd="0" parTransId="{0ADB6DD8-FE94-40DC-887C-E32EDC7F6FF1}" sibTransId="{2ED9B80D-FCA7-4306-B0F9-43025CA5C865}"/>
    <dgm:cxn modelId="{A4FDB0EB-FDE4-4A38-8651-56BC30BAD7F6}" type="presOf" srcId="{073E3F48-1478-438E-B4A7-0E02109F0368}" destId="{46E5640C-EB94-4006-B98B-38F2FE5F49D6}" srcOrd="0" destOrd="0" presId="urn:microsoft.com/office/officeart/2005/8/layout/chevron2"/>
    <dgm:cxn modelId="{5F0746EC-FF53-4AC1-87B4-59BE7C395722}" srcId="{7A4CE487-6584-4791-B47E-DB6CF23361DA}" destId="{37B67B83-08F4-4664-9A39-CBA06383EFE1}" srcOrd="1" destOrd="0" parTransId="{E21322B8-F8FD-4AC1-A7ED-E676A421C2A1}" sibTransId="{201284A0-07B4-473D-9A80-96BC6D693E0A}"/>
    <dgm:cxn modelId="{7E9F2CED-2BB2-4632-9856-B9D14B8FAD9B}" srcId="{A4801ECF-6651-4C43-B35F-E6B83258D83D}" destId="{9518A5DC-C56E-4861-9258-6D332C48E9CB}" srcOrd="0" destOrd="0" parTransId="{D33822CF-43A2-48FB-9463-603067A7B98B}" sibTransId="{B6BBCA61-6F05-48A7-99A8-CD9E979A6903}"/>
    <dgm:cxn modelId="{5ECBCFF8-7DCA-4334-9773-C269BE72D77D}" type="presOf" srcId="{C3DE244E-3590-447C-AB4E-CA333D176478}" destId="{7D418550-3750-419D-94A0-E64AF72E5F26}" srcOrd="0" destOrd="0" presId="urn:microsoft.com/office/officeart/2005/8/layout/chevron2"/>
    <dgm:cxn modelId="{0DA43C7F-EBC6-46C5-8CAD-4C3FD331556F}" type="presParOf" srcId="{202EA434-95FA-44EA-9D23-42C0A7344880}" destId="{CEA5EFD9-E5A2-4FF9-849F-ED75A321229F}" srcOrd="0" destOrd="0" presId="urn:microsoft.com/office/officeart/2005/8/layout/chevron2"/>
    <dgm:cxn modelId="{2C097DF2-097A-4D33-93FE-DD1BA094FDCC}" type="presParOf" srcId="{CEA5EFD9-E5A2-4FF9-849F-ED75A321229F}" destId="{46E5640C-EB94-4006-B98B-38F2FE5F49D6}" srcOrd="0" destOrd="0" presId="urn:microsoft.com/office/officeart/2005/8/layout/chevron2"/>
    <dgm:cxn modelId="{B3786488-8E4E-42D3-997D-E330E8F98F7F}" type="presParOf" srcId="{CEA5EFD9-E5A2-4FF9-849F-ED75A321229F}" destId="{43EDC420-723E-44EF-ACAB-764225313383}" srcOrd="1" destOrd="0" presId="urn:microsoft.com/office/officeart/2005/8/layout/chevron2"/>
    <dgm:cxn modelId="{4DC4E004-394C-4E23-B044-221890499CEC}" type="presParOf" srcId="{202EA434-95FA-44EA-9D23-42C0A7344880}" destId="{25D9A06B-8700-464E-A66A-1F73B8E1A78F}" srcOrd="1" destOrd="0" presId="urn:microsoft.com/office/officeart/2005/8/layout/chevron2"/>
    <dgm:cxn modelId="{FA3911F2-47A4-4C62-B358-66E58F644E02}" type="presParOf" srcId="{202EA434-95FA-44EA-9D23-42C0A7344880}" destId="{96168CB7-1387-4045-8388-A2F34C040EF6}" srcOrd="2" destOrd="0" presId="urn:microsoft.com/office/officeart/2005/8/layout/chevron2"/>
    <dgm:cxn modelId="{B3E7DB3D-BA4A-417E-860D-D74640FA280A}" type="presParOf" srcId="{96168CB7-1387-4045-8388-A2F34C040EF6}" destId="{ABB2C6DF-C981-44F5-BD05-7EFFB718C646}" srcOrd="0" destOrd="0" presId="urn:microsoft.com/office/officeart/2005/8/layout/chevron2"/>
    <dgm:cxn modelId="{531BBA81-1E68-48E5-BAEF-C69BEEF8FEC3}" type="presParOf" srcId="{96168CB7-1387-4045-8388-A2F34C040EF6}" destId="{7D418550-3750-419D-94A0-E64AF72E5F26}" srcOrd="1" destOrd="0" presId="urn:microsoft.com/office/officeart/2005/8/layout/chevron2"/>
    <dgm:cxn modelId="{807C7722-C1EC-4D7C-9D5D-0EC1ECD823BD}" type="presParOf" srcId="{202EA434-95FA-44EA-9D23-42C0A7344880}" destId="{9A14E65C-6870-4E0C-A968-C4DF64FA8C59}" srcOrd="3" destOrd="0" presId="urn:microsoft.com/office/officeart/2005/8/layout/chevron2"/>
    <dgm:cxn modelId="{D53B1193-0D79-4985-A931-2B508C4F9DDC}" type="presParOf" srcId="{202EA434-95FA-44EA-9D23-42C0A7344880}" destId="{DA7CC9FB-AA5E-4A26-A2EB-BB23C78FA5E7}" srcOrd="4" destOrd="0" presId="urn:microsoft.com/office/officeart/2005/8/layout/chevron2"/>
    <dgm:cxn modelId="{6505BB03-CD16-4BD0-8A21-EA3D848DFAB0}" type="presParOf" srcId="{DA7CC9FB-AA5E-4A26-A2EB-BB23C78FA5E7}" destId="{3A87379F-E6BC-44B7-8DE1-58CF89AE98EB}" srcOrd="0" destOrd="0" presId="urn:microsoft.com/office/officeart/2005/8/layout/chevron2"/>
    <dgm:cxn modelId="{96C1FFC6-9FB9-4B53-A46D-5299144529C8}" type="presParOf" srcId="{DA7CC9FB-AA5E-4A26-A2EB-BB23C78FA5E7}" destId="{66A9B675-221B-410E-973E-F73E6CF27C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5640C-EB94-4006-B98B-38F2FE5F49D6}">
      <dsp:nvSpPr>
        <dsp:cNvPr id="0" name=""/>
        <dsp:cNvSpPr/>
      </dsp:nvSpPr>
      <dsp:spPr>
        <a:xfrm rot="5400000">
          <a:off x="-244011" y="245737"/>
          <a:ext cx="1626743" cy="11387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 1</a:t>
          </a:r>
        </a:p>
      </dsp:txBody>
      <dsp:txXfrm rot="-5400000">
        <a:off x="1" y="571085"/>
        <a:ext cx="1138720" cy="488023"/>
      </dsp:txXfrm>
    </dsp:sp>
    <dsp:sp modelId="{43EDC420-723E-44EF-ACAB-764225313383}">
      <dsp:nvSpPr>
        <dsp:cNvPr id="0" name=""/>
        <dsp:cNvSpPr/>
      </dsp:nvSpPr>
      <dsp:spPr>
        <a:xfrm rot="5400000">
          <a:off x="3268688" y="-2128241"/>
          <a:ext cx="1057383" cy="53173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4400" kern="1200" dirty="0"/>
            <a:t>Incentivisation Game</a:t>
          </a:r>
        </a:p>
      </dsp:txBody>
      <dsp:txXfrm rot="-5400000">
        <a:off x="1138721" y="53343"/>
        <a:ext cx="5265702" cy="954149"/>
      </dsp:txXfrm>
    </dsp:sp>
    <dsp:sp modelId="{ABB2C6DF-C981-44F5-BD05-7EFFB718C646}">
      <dsp:nvSpPr>
        <dsp:cNvPr id="0" name=""/>
        <dsp:cNvSpPr/>
      </dsp:nvSpPr>
      <dsp:spPr>
        <a:xfrm rot="5400000">
          <a:off x="-244011" y="1678663"/>
          <a:ext cx="1626743" cy="11387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 2</a:t>
          </a:r>
        </a:p>
      </dsp:txBody>
      <dsp:txXfrm rot="-5400000">
        <a:off x="1" y="2004011"/>
        <a:ext cx="1138720" cy="488023"/>
      </dsp:txXfrm>
    </dsp:sp>
    <dsp:sp modelId="{7D418550-3750-419D-94A0-E64AF72E5F26}">
      <dsp:nvSpPr>
        <dsp:cNvPr id="0" name=""/>
        <dsp:cNvSpPr/>
      </dsp:nvSpPr>
      <dsp:spPr>
        <a:xfrm rot="5400000">
          <a:off x="3268688" y="-695315"/>
          <a:ext cx="1057383" cy="53173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4400" kern="1200" dirty="0"/>
            <a:t>Threat Assessment</a:t>
          </a:r>
        </a:p>
      </dsp:txBody>
      <dsp:txXfrm rot="-5400000">
        <a:off x="1138721" y="1486269"/>
        <a:ext cx="5265702" cy="954149"/>
      </dsp:txXfrm>
    </dsp:sp>
    <dsp:sp modelId="{3A87379F-E6BC-44B7-8DE1-58CF89AE98EB}">
      <dsp:nvSpPr>
        <dsp:cNvPr id="0" name=""/>
        <dsp:cNvSpPr/>
      </dsp:nvSpPr>
      <dsp:spPr>
        <a:xfrm rot="5400000">
          <a:off x="-244011" y="3111589"/>
          <a:ext cx="1626743" cy="11387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 3</a:t>
          </a:r>
        </a:p>
      </dsp:txBody>
      <dsp:txXfrm rot="-5400000">
        <a:off x="1" y="3436937"/>
        <a:ext cx="1138720" cy="488023"/>
      </dsp:txXfrm>
    </dsp:sp>
    <dsp:sp modelId="{66A9B675-221B-410E-973E-F73E6CF27CE1}">
      <dsp:nvSpPr>
        <dsp:cNvPr id="0" name=""/>
        <dsp:cNvSpPr/>
      </dsp:nvSpPr>
      <dsp:spPr>
        <a:xfrm rot="5400000">
          <a:off x="3268688" y="737610"/>
          <a:ext cx="1057383" cy="53173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4400" kern="1200" dirty="0"/>
            <a:t>Continuous Reminder</a:t>
          </a:r>
        </a:p>
      </dsp:txBody>
      <dsp:txXfrm rot="-5400000">
        <a:off x="1138721" y="2919195"/>
        <a:ext cx="5265702" cy="954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8E85A-35ED-47FD-B205-BC3FF6792B5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F4DFF-627B-44BF-A8ED-F8F3AB8EF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8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1200" kern="1200" dirty="0">
              <a:solidFill>
                <a:srgbClr val="731F43"/>
              </a:solidFill>
              <a:latin typeface="Lucida Grande" pitchFamily="80" charset="0"/>
              <a:ea typeface="ＭＳ Ｐゴシック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8AF62-0413-459D-A055-9BD345497D1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Facebook</a:t>
            </a:r>
          </a:p>
          <a:p>
            <a:r>
              <a:rPr lang="en-GB" dirty="0"/>
              <a:t>UK Conservative Party</a:t>
            </a:r>
          </a:p>
          <a:p>
            <a:endParaRPr lang="en-GB" dirty="0"/>
          </a:p>
          <a:p>
            <a:r>
              <a:rPr lang="en-GB" dirty="0"/>
              <a:t>Feel overwhelmed.</a:t>
            </a:r>
            <a:r>
              <a:rPr lang="en-GB" baseline="0" dirty="0"/>
              <a:t> Reaction: Not my problem. SEP field.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F4DFF-627B-44BF-A8ED-F8F3AB8EF48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522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Feel overwhelmed.</a:t>
            </a:r>
            <a:r>
              <a:rPr lang="en-GB" baseline="0" dirty="0"/>
              <a:t> Reaction: Not my problem. SEP field.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F4DFF-627B-44BF-A8ED-F8F3AB8EF48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104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844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2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65E-6947-4112-A313-D7450D70040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FFD5-857D-4E78-9487-744EAAF26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24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844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7AB270-0D28-7349-95C8-CC9BA70C0A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98057" y="3142709"/>
            <a:ext cx="3381760" cy="707886"/>
          </a:xfrm>
        </p:spPr>
        <p:txBody>
          <a:bodyPr wrap="none">
            <a:sp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 dirty="0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360453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65E-6947-4112-A313-D7450D70040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FFD5-857D-4E78-9487-744EAAF26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81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58A03EA-50B1-3E44-9056-57C2202938CE}"/>
              </a:ext>
            </a:extLst>
          </p:cNvPr>
          <p:cNvSpPr/>
          <p:nvPr userDrawn="1"/>
        </p:nvSpPr>
        <p:spPr>
          <a:xfrm>
            <a:off x="4932040" y="116632"/>
            <a:ext cx="403244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65E-6947-4112-A313-D7450D70040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FFD5-857D-4E78-9487-744EAAF26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13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E8645A-F2FE-D04D-95E0-EB3C05D362C2}"/>
              </a:ext>
            </a:extLst>
          </p:cNvPr>
          <p:cNvSpPr/>
          <p:nvPr userDrawn="1"/>
        </p:nvSpPr>
        <p:spPr>
          <a:xfrm>
            <a:off x="4932040" y="116632"/>
            <a:ext cx="396044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65E-6947-4112-A313-D7450D70040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FFD5-857D-4E78-9487-744EAAF26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47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65E-6947-4112-A313-D7450D70040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FFD5-857D-4E78-9487-744EAAF26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83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65E-6947-4112-A313-D7450D70040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FFD5-857D-4E78-9487-744EAAF26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2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65E-6947-4112-A313-D7450D70040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FFD5-857D-4E78-9487-744EAAF26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77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65E-6947-4112-A313-D7450D70040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FFD5-857D-4E78-9487-744EAAF26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2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D765E-6947-4112-A313-D7450D70040B}" type="datetimeFigureOut">
              <a:rPr lang="en-GB" smtClean="0"/>
              <a:t>30/09/2018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FFD5-857D-4E78-9487-744EAAF26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61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49" r:id="rId3"/>
    <p:sldLayoutId id="2147483650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8" Type="http://schemas.openxmlformats.org/officeDocument/2006/relationships/tags" Target="../tags/tag8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1916834"/>
            <a:ext cx="91440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rgbClr val="C00000"/>
                </a:solidFill>
              </a:rPr>
              <a:t>Light-touch Interventions to Improve Software Development Security </a:t>
            </a:r>
            <a:br>
              <a:rPr lang="en-GB" dirty="0">
                <a:solidFill>
                  <a:srgbClr val="C00000"/>
                </a:solidFill>
              </a:rPr>
            </a:b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444208" y="6453338"/>
            <a:ext cx="3203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Copyright © 2018 Charles Weir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39552" y="4196680"/>
            <a:ext cx="7848872" cy="17526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Charles Weir, Lynne Blair (LU),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 err="1">
                <a:solidFill>
                  <a:schemeClr val="tx1"/>
                </a:solidFill>
              </a:rPr>
              <a:t>Ingolf</a:t>
            </a:r>
            <a:r>
              <a:rPr lang="en-GB" sz="2400" dirty="0">
                <a:solidFill>
                  <a:schemeClr val="tx1"/>
                </a:solidFill>
              </a:rPr>
              <a:t> Becker, Angela </a:t>
            </a:r>
            <a:r>
              <a:rPr lang="en-GB" sz="2400" dirty="0" err="1">
                <a:solidFill>
                  <a:schemeClr val="tx1"/>
                </a:solidFill>
              </a:rPr>
              <a:t>Sasse</a:t>
            </a:r>
            <a:r>
              <a:rPr lang="en-GB" sz="2400" dirty="0">
                <a:solidFill>
                  <a:schemeClr val="tx1"/>
                </a:solidFill>
              </a:rPr>
              <a:t> (UCL), James Noble (VWU)</a:t>
            </a:r>
          </a:p>
        </p:txBody>
      </p:sp>
    </p:spTree>
    <p:extLst>
      <p:ext uri="{BB962C8B-B14F-4D97-AF65-F5344CB8AC3E}">
        <p14:creationId xmlns:p14="http://schemas.microsoft.com/office/powerpoint/2010/main" val="3251958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E3D8AF0-1D50-DA48-8060-4C27BF8EBCF9}"/>
              </a:ext>
            </a:extLst>
          </p:cNvPr>
          <p:cNvGrpSpPr/>
          <p:nvPr/>
        </p:nvGrpSpPr>
        <p:grpSpPr>
          <a:xfrm>
            <a:off x="1043608" y="2420888"/>
            <a:ext cx="7272808" cy="1891543"/>
            <a:chOff x="0" y="-27245"/>
            <a:chExt cx="3579844" cy="37948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B86C920-559F-A54E-8606-4CF2B79F42E4}"/>
                </a:ext>
              </a:extLst>
            </p:cNvPr>
            <p:cNvSpPr/>
            <p:nvPr/>
          </p:nvSpPr>
          <p:spPr>
            <a:xfrm>
              <a:off x="6193" y="-27245"/>
              <a:ext cx="3573651" cy="115572"/>
            </a:xfrm>
            <a:prstGeom prst="rect">
              <a:avLst/>
            </a:prstGeom>
            <a:solidFill>
              <a:schemeClr val="dk1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82880" algn="ctr">
                <a:lnSpc>
                  <a:spcPct val="95000"/>
                </a:lnSpc>
                <a:spcAft>
                  <a:spcPts val="600"/>
                </a:spcAft>
                <a:tabLst>
                  <a:tab pos="182880" algn="l"/>
                </a:tabLst>
              </a:pPr>
              <a:r>
                <a:rPr lang="x-none" sz="3200" b="1" spc="-5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Total </a:t>
              </a:r>
              <a:r>
                <a:rPr lang="en-GB" sz="3200" b="1" spc="-5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Cost</a:t>
              </a:r>
              <a:endParaRPr lang="en-GB" sz="32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  <a:p>
              <a:pPr>
                <a:spcAft>
                  <a:spcPts val="0"/>
                </a:spcAft>
              </a:pPr>
              <a:r>
                <a:rPr lang="en-US" sz="3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 </a:t>
              </a:r>
              <a:endParaRPr lang="en-GB" sz="3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4" name="Text Box 200">
              <a:extLst>
                <a:ext uri="{FF2B5EF4-FFF2-40B4-BE49-F238E27FC236}">
                  <a16:creationId xmlns:a16="http://schemas.microsoft.com/office/drawing/2014/main" id="{F3AA070D-AE03-B24C-84D8-ABCAA71B414A}"/>
                </a:ext>
              </a:extLst>
            </p:cNvPr>
            <p:cNvSpPr txBox="1"/>
            <p:nvPr/>
          </p:nvSpPr>
          <p:spPr>
            <a:xfrm>
              <a:off x="0" y="88327"/>
              <a:ext cx="3567448" cy="26391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9144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3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Intervention facilitator:	15 man hours</a:t>
              </a:r>
              <a:endParaRPr lang="en-GB" sz="3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  <a:p>
              <a:pPr>
                <a:spcAft>
                  <a:spcPts val="0"/>
                </a:spcAft>
              </a:pPr>
              <a:r>
                <a:rPr lang="en-US" sz="3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Development team:		60 man hours</a:t>
              </a:r>
              <a:endParaRPr lang="en-GB" sz="3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3641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DFC817C-C055-BF4C-9B01-5B9750E8B7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3151" y="3142709"/>
            <a:ext cx="6251583" cy="707886"/>
          </a:xfrm>
        </p:spPr>
        <p:txBody>
          <a:bodyPr/>
          <a:lstStyle/>
          <a:p>
            <a:r>
              <a:rPr lang="en-US" dirty="0"/>
              <a:t>OWASP Dependency Checker</a:t>
            </a:r>
          </a:p>
        </p:txBody>
      </p:sp>
    </p:spTree>
    <p:extLst>
      <p:ext uri="{BB962C8B-B14F-4D97-AF65-F5344CB8AC3E}">
        <p14:creationId xmlns:p14="http://schemas.microsoft.com/office/powerpoint/2010/main" val="2894781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DFC817C-C055-BF4C-9B01-5B9750E8B7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86337" y="3142709"/>
            <a:ext cx="3805209" cy="707886"/>
          </a:xfrm>
        </p:spPr>
        <p:txBody>
          <a:bodyPr/>
          <a:lstStyle/>
          <a:p>
            <a:r>
              <a:rPr lang="en-US" dirty="0"/>
              <a:t>Customer privacy</a:t>
            </a:r>
          </a:p>
        </p:txBody>
      </p:sp>
    </p:spTree>
    <p:extLst>
      <p:ext uri="{BB962C8B-B14F-4D97-AF65-F5344CB8AC3E}">
        <p14:creationId xmlns:p14="http://schemas.microsoft.com/office/powerpoint/2010/main" val="1895424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7">
            <a:extLst>
              <a:ext uri="{FF2B5EF4-FFF2-40B4-BE49-F238E27FC236}">
                <a16:creationId xmlns:a16="http://schemas.microsoft.com/office/drawing/2014/main" id="{41F6EEF3-73A6-418E-B451-75D9F342CDF0}"/>
              </a:ext>
            </a:extLst>
          </p:cNvPr>
          <p:cNvSpPr/>
          <p:nvPr/>
        </p:nvSpPr>
        <p:spPr>
          <a:xfrm>
            <a:off x="351156" y="783850"/>
            <a:ext cx="2104849" cy="87645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bg2">
                    <a:lumMod val="50000"/>
                  </a:schemeClr>
                </a:solidFill>
              </a:rPr>
              <a:t>Incentivization Session</a:t>
            </a:r>
          </a:p>
        </p:txBody>
      </p:sp>
      <p:sp>
        <p:nvSpPr>
          <p:cNvPr id="5" name="Rounded Rectangle 25">
            <a:extLst>
              <a:ext uri="{FF2B5EF4-FFF2-40B4-BE49-F238E27FC236}">
                <a16:creationId xmlns:a16="http://schemas.microsoft.com/office/drawing/2014/main" id="{8BE22787-9AF1-4885-BDF4-B022CB67B924}"/>
              </a:ext>
            </a:extLst>
          </p:cNvPr>
          <p:cNvSpPr/>
          <p:nvPr/>
        </p:nvSpPr>
        <p:spPr>
          <a:xfrm>
            <a:off x="3757756" y="779812"/>
            <a:ext cx="2104849" cy="88049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bg2">
                    <a:lumMod val="50000"/>
                  </a:schemeClr>
                </a:solidFill>
              </a:rPr>
              <a:t>Threat Assessment</a:t>
            </a:r>
          </a:p>
        </p:txBody>
      </p:sp>
      <p:sp>
        <p:nvSpPr>
          <p:cNvPr id="6" name="Rounded Rectangle 44">
            <a:extLst>
              <a:ext uri="{FF2B5EF4-FFF2-40B4-BE49-F238E27FC236}">
                <a16:creationId xmlns:a16="http://schemas.microsoft.com/office/drawing/2014/main" id="{E70B60C0-FFB2-45B5-AB3E-AA5DA15464C8}"/>
              </a:ext>
            </a:extLst>
          </p:cNvPr>
          <p:cNvSpPr/>
          <p:nvPr/>
        </p:nvSpPr>
        <p:spPr>
          <a:xfrm>
            <a:off x="6859639" y="779812"/>
            <a:ext cx="2104849" cy="880492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bg2">
                    <a:lumMod val="50000"/>
                  </a:schemeClr>
                </a:solidFill>
              </a:rPr>
              <a:t>Configuration Review</a:t>
            </a:r>
          </a:p>
        </p:txBody>
      </p:sp>
      <p:sp>
        <p:nvSpPr>
          <p:cNvPr id="7" name="Rounded Rectangle 49">
            <a:extLst>
              <a:ext uri="{FF2B5EF4-FFF2-40B4-BE49-F238E27FC236}">
                <a16:creationId xmlns:a16="http://schemas.microsoft.com/office/drawing/2014/main" id="{7D4ACCAA-434D-421A-A723-B0DFE9922095}"/>
              </a:ext>
            </a:extLst>
          </p:cNvPr>
          <p:cNvSpPr/>
          <p:nvPr/>
        </p:nvSpPr>
        <p:spPr>
          <a:xfrm>
            <a:off x="6839576" y="2163601"/>
            <a:ext cx="2104849" cy="87144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rmAutofit/>
          </a:bodyPr>
          <a:lstStyle/>
          <a:p>
            <a:pPr algn="ctr"/>
            <a:r>
              <a:rPr lang="en-GB" sz="2222" b="1" dirty="0">
                <a:solidFill>
                  <a:schemeClr val="bg2">
                    <a:lumMod val="50000"/>
                  </a:schemeClr>
                </a:solidFill>
              </a:rPr>
              <a:t>Automated Static Analysis</a:t>
            </a:r>
          </a:p>
        </p:txBody>
      </p:sp>
      <p:sp>
        <p:nvSpPr>
          <p:cNvPr id="8" name="Rounded Rectangle 53">
            <a:extLst>
              <a:ext uri="{FF2B5EF4-FFF2-40B4-BE49-F238E27FC236}">
                <a16:creationId xmlns:a16="http://schemas.microsoft.com/office/drawing/2014/main" id="{A6078A9D-6BAF-45D6-A733-F309F37E9EAD}"/>
              </a:ext>
            </a:extLst>
          </p:cNvPr>
          <p:cNvSpPr/>
          <p:nvPr/>
        </p:nvSpPr>
        <p:spPr>
          <a:xfrm>
            <a:off x="6859639" y="4930708"/>
            <a:ext cx="2104849" cy="880494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bg2">
                    <a:lumMod val="50000"/>
                  </a:schemeClr>
                </a:solidFill>
              </a:rPr>
              <a:t>Source Code Review</a:t>
            </a:r>
          </a:p>
        </p:txBody>
      </p:sp>
      <p:sp>
        <p:nvSpPr>
          <p:cNvPr id="9" name="Rounded Rectangle 58">
            <a:extLst>
              <a:ext uri="{FF2B5EF4-FFF2-40B4-BE49-F238E27FC236}">
                <a16:creationId xmlns:a16="http://schemas.microsoft.com/office/drawing/2014/main" id="{521E312A-6333-4084-8129-0EF7C45A9375}"/>
              </a:ext>
            </a:extLst>
          </p:cNvPr>
          <p:cNvSpPr/>
          <p:nvPr/>
        </p:nvSpPr>
        <p:spPr>
          <a:xfrm>
            <a:off x="6859639" y="3565173"/>
            <a:ext cx="2104849" cy="862397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bg2">
                    <a:lumMod val="50000"/>
                  </a:schemeClr>
                </a:solidFill>
              </a:rPr>
              <a:t>Penetration Testing</a:t>
            </a:r>
          </a:p>
        </p:txBody>
      </p:sp>
      <p:sp>
        <p:nvSpPr>
          <p:cNvPr id="10" name="Rounded Rectangle 62">
            <a:extLst>
              <a:ext uri="{FF2B5EF4-FFF2-40B4-BE49-F238E27FC236}">
                <a16:creationId xmlns:a16="http://schemas.microsoft.com/office/drawing/2014/main" id="{F0FCDDBF-6625-4E3D-A278-3162AB60BF86}"/>
              </a:ext>
            </a:extLst>
          </p:cNvPr>
          <p:cNvSpPr/>
          <p:nvPr/>
        </p:nvSpPr>
        <p:spPr>
          <a:xfrm>
            <a:off x="3675034" y="5040084"/>
            <a:ext cx="2104849" cy="8694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tx1"/>
                </a:solidFill>
              </a:rPr>
              <a:t>Product Negotiation</a:t>
            </a:r>
          </a:p>
        </p:txBody>
      </p:sp>
      <p:sp>
        <p:nvSpPr>
          <p:cNvPr id="11" name="Rounded Rectangle 66">
            <a:extLst>
              <a:ext uri="{FF2B5EF4-FFF2-40B4-BE49-F238E27FC236}">
                <a16:creationId xmlns:a16="http://schemas.microsoft.com/office/drawing/2014/main" id="{6590D447-D756-4922-B399-96E8C4DEBCE9}"/>
              </a:ext>
            </a:extLst>
          </p:cNvPr>
          <p:cNvSpPr/>
          <p:nvPr/>
        </p:nvSpPr>
        <p:spPr>
          <a:xfrm>
            <a:off x="350523" y="4930709"/>
            <a:ext cx="2104849" cy="880495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bg2">
                    <a:lumMod val="50000"/>
                  </a:schemeClr>
                </a:solidFill>
              </a:rPr>
              <a:t>On-the-job Training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88C59F-ABB1-41B9-BE7D-934EEBC1BBFD}"/>
              </a:ext>
            </a:extLst>
          </p:cNvPr>
          <p:cNvSpPr txBox="1"/>
          <p:nvPr/>
        </p:nvSpPr>
        <p:spPr>
          <a:xfrm>
            <a:off x="2428377" y="659610"/>
            <a:ext cx="1257395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</a:rPr>
              <a:t>Motivates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004946C-B429-4B0B-A74C-D91F15476D3D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2456007" y="1220057"/>
            <a:ext cx="1301750" cy="202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1B50433-5A03-4786-9309-26FA43082401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862605" y="1220058"/>
            <a:ext cx="997034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81">
            <a:extLst>
              <a:ext uri="{FF2B5EF4-FFF2-40B4-BE49-F238E27FC236}">
                <a16:creationId xmlns:a16="http://schemas.microsoft.com/office/drawing/2014/main" id="{12134D1A-911E-48B3-ADB4-CF60D0E6B569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5862606" y="1220058"/>
            <a:ext cx="976971" cy="1379266"/>
          </a:xfrm>
          <a:prstGeom prst="curvedConnector3">
            <a:avLst>
              <a:gd name="adj1" fmla="val 50000"/>
            </a:avLst>
          </a:prstGeom>
          <a:ln w="25400">
            <a:solidFill>
              <a:schemeClr val="bg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89">
            <a:extLst>
              <a:ext uri="{FF2B5EF4-FFF2-40B4-BE49-F238E27FC236}">
                <a16:creationId xmlns:a16="http://schemas.microsoft.com/office/drawing/2014/main" id="{AE3AAF75-969B-49BC-A316-39BCCEF753C3}"/>
              </a:ext>
            </a:extLst>
          </p:cNvPr>
          <p:cNvCxnSpPr>
            <a:cxnSpLocks/>
            <a:endCxn id="9" idx="1"/>
          </p:cNvCxnSpPr>
          <p:nvPr/>
        </p:nvCxnSpPr>
        <p:spPr>
          <a:xfrm rot="16200000" flipH="1">
            <a:off x="4860743" y="1997475"/>
            <a:ext cx="2336068" cy="1661724"/>
          </a:xfrm>
          <a:prstGeom prst="curvedConnector2">
            <a:avLst/>
          </a:prstGeom>
          <a:ln w="25400">
            <a:solidFill>
              <a:schemeClr val="bg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92">
            <a:extLst>
              <a:ext uri="{FF2B5EF4-FFF2-40B4-BE49-F238E27FC236}">
                <a16:creationId xmlns:a16="http://schemas.microsoft.com/office/drawing/2014/main" id="{1632F14E-B24C-49FA-AE92-0AA8D1993521}"/>
              </a:ext>
            </a:extLst>
          </p:cNvPr>
          <p:cNvCxnSpPr>
            <a:cxnSpLocks/>
            <a:endCxn id="8" idx="1"/>
          </p:cNvCxnSpPr>
          <p:nvPr/>
        </p:nvCxnSpPr>
        <p:spPr>
          <a:xfrm rot="16200000" flipH="1">
            <a:off x="4173451" y="2684767"/>
            <a:ext cx="3710652" cy="1661724"/>
          </a:xfrm>
          <a:prstGeom prst="curvedConnector2">
            <a:avLst/>
          </a:prstGeom>
          <a:ln w="25400">
            <a:solidFill>
              <a:schemeClr val="bg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6E5ABF-9B67-4F0A-8379-05C20247444A}"/>
              </a:ext>
            </a:extLst>
          </p:cNvPr>
          <p:cNvSpPr txBox="1"/>
          <p:nvPr/>
        </p:nvSpPr>
        <p:spPr>
          <a:xfrm rot="3274459">
            <a:off x="5024264" y="2352326"/>
            <a:ext cx="1826590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400" b="1" dirty="0">
                <a:solidFill>
                  <a:schemeClr val="bg2">
                    <a:lumMod val="50000"/>
                  </a:schemeClr>
                </a:solidFill>
              </a:rPr>
              <a:t>May justify…</a:t>
            </a:r>
          </a:p>
        </p:txBody>
      </p:sp>
      <p:cxnSp>
        <p:nvCxnSpPr>
          <p:cNvPr id="20" name="Curved Connector 97">
            <a:extLst>
              <a:ext uri="{FF2B5EF4-FFF2-40B4-BE49-F238E27FC236}">
                <a16:creationId xmlns:a16="http://schemas.microsoft.com/office/drawing/2014/main" id="{E8C6AE4A-994E-455E-B6D6-09E2F7364D58}"/>
              </a:ext>
            </a:extLst>
          </p:cNvPr>
          <p:cNvCxnSpPr>
            <a:cxnSpLocks/>
            <a:stCxn id="5" idx="2"/>
          </p:cNvCxnSpPr>
          <p:nvPr/>
        </p:nvCxnSpPr>
        <p:spPr>
          <a:xfrm rot="16200000" flipH="1">
            <a:off x="3144975" y="3325510"/>
            <a:ext cx="3379778" cy="49366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98">
            <a:extLst>
              <a:ext uri="{FF2B5EF4-FFF2-40B4-BE49-F238E27FC236}">
                <a16:creationId xmlns:a16="http://schemas.microsoft.com/office/drawing/2014/main" id="{F2FD79CE-85D1-4926-98E0-86088486422C}"/>
              </a:ext>
            </a:extLst>
          </p:cNvPr>
          <p:cNvCxnSpPr>
            <a:cxnSpLocks/>
            <a:endCxn id="11" idx="3"/>
          </p:cNvCxnSpPr>
          <p:nvPr/>
        </p:nvCxnSpPr>
        <p:spPr>
          <a:xfrm rot="5400000">
            <a:off x="1556208" y="2559468"/>
            <a:ext cx="3710654" cy="1912323"/>
          </a:xfrm>
          <a:prstGeom prst="curvedConnector2">
            <a:avLst/>
          </a:prstGeom>
          <a:ln w="25400">
            <a:solidFill>
              <a:schemeClr val="bg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BF8C556-9C94-416D-A21A-C283DAF8097D}"/>
              </a:ext>
            </a:extLst>
          </p:cNvPr>
          <p:cNvSpPr txBox="1"/>
          <p:nvPr/>
        </p:nvSpPr>
        <p:spPr>
          <a:xfrm rot="18884307">
            <a:off x="2992321" y="2748366"/>
            <a:ext cx="142032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400" b="1" dirty="0">
                <a:solidFill>
                  <a:schemeClr val="bg2">
                    <a:lumMod val="50000"/>
                  </a:schemeClr>
                </a:solidFill>
              </a:rPr>
              <a:t>Justifies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…</a:t>
            </a:r>
          </a:p>
        </p:txBody>
      </p:sp>
      <p:sp>
        <p:nvSpPr>
          <p:cNvPr id="23" name="Rounded Rectangle 66">
            <a:extLst>
              <a:ext uri="{FF2B5EF4-FFF2-40B4-BE49-F238E27FC236}">
                <a16:creationId xmlns:a16="http://schemas.microsoft.com/office/drawing/2014/main" id="{21FC4B6B-B324-7048-AB7A-00E91DF77555}"/>
              </a:ext>
            </a:extLst>
          </p:cNvPr>
          <p:cNvSpPr/>
          <p:nvPr/>
        </p:nvSpPr>
        <p:spPr>
          <a:xfrm>
            <a:off x="323528" y="3075383"/>
            <a:ext cx="2104849" cy="880495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bg2">
                    <a:lumMod val="50000"/>
                  </a:schemeClr>
                </a:solidFill>
              </a:rPr>
              <a:t>Continuous Reminder</a:t>
            </a:r>
          </a:p>
        </p:txBody>
      </p:sp>
      <p:cxnSp>
        <p:nvCxnSpPr>
          <p:cNvPr id="24" name="Curved Connector 98">
            <a:extLst>
              <a:ext uri="{FF2B5EF4-FFF2-40B4-BE49-F238E27FC236}">
                <a16:creationId xmlns:a16="http://schemas.microsoft.com/office/drawing/2014/main" id="{F6F065FE-8D84-324D-B2E4-5A04E120E030}"/>
              </a:ext>
            </a:extLst>
          </p:cNvPr>
          <p:cNvCxnSpPr>
            <a:cxnSpLocks/>
            <a:endCxn id="23" idx="3"/>
          </p:cNvCxnSpPr>
          <p:nvPr/>
        </p:nvCxnSpPr>
        <p:spPr>
          <a:xfrm rot="10800000" flipV="1">
            <a:off x="2428378" y="1660300"/>
            <a:ext cx="1923206" cy="1855330"/>
          </a:xfrm>
          <a:prstGeom prst="curvedConnector3">
            <a:avLst>
              <a:gd name="adj1" fmla="val 50000"/>
            </a:avLst>
          </a:prstGeom>
          <a:ln w="25400">
            <a:solidFill>
              <a:schemeClr val="bg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9576A42-48AC-134D-836E-5F48EF92B7C4}"/>
              </a:ext>
            </a:extLst>
          </p:cNvPr>
          <p:cNvSpPr txBox="1"/>
          <p:nvPr/>
        </p:nvSpPr>
        <p:spPr>
          <a:xfrm rot="16200000">
            <a:off x="4050996" y="3184868"/>
            <a:ext cx="1183786" cy="4342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222" b="1" dirty="0"/>
              <a:t>Led to …</a:t>
            </a:r>
          </a:p>
        </p:txBody>
      </p:sp>
    </p:spTree>
    <p:extLst>
      <p:ext uri="{BB962C8B-B14F-4D97-AF65-F5344CB8AC3E}">
        <p14:creationId xmlns:p14="http://schemas.microsoft.com/office/powerpoint/2010/main" val="2130926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33663BE-BF3C-864E-AC5F-4BF68ABDA0E8}"/>
              </a:ext>
            </a:extLst>
          </p:cNvPr>
          <p:cNvSpPr/>
          <p:nvPr/>
        </p:nvSpPr>
        <p:spPr>
          <a:xfrm>
            <a:off x="467545" y="1484784"/>
            <a:ext cx="4176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a typeface="SimSun" panose="02010600030101010101" pitchFamily="2" charset="-122"/>
              </a:rPr>
              <a:t>Introducing </a:t>
            </a:r>
            <a:r>
              <a:rPr lang="en-GB" sz="2800" dirty="0">
                <a:solidFill>
                  <a:srgbClr val="FF0000"/>
                </a:solidFill>
                <a:ea typeface="SimSun" panose="02010600030101010101" pitchFamily="2" charset="-122"/>
              </a:rPr>
              <a:t>the </a:t>
            </a:r>
            <a:r>
              <a:rPr lang="en-US" sz="2800" dirty="0">
                <a:solidFill>
                  <a:srgbClr val="FF0000"/>
                </a:solidFill>
                <a:ea typeface="SimSun" panose="02010600030101010101" pitchFamily="2" charset="-122"/>
              </a:rPr>
              <a:t>Component Analyzer</a:t>
            </a:r>
            <a:r>
              <a:rPr lang="en-GB" sz="2800" dirty="0"/>
              <a:t> 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846235-4308-FE4E-B631-22B477439D99}"/>
              </a:ext>
            </a:extLst>
          </p:cNvPr>
          <p:cNvSpPr/>
          <p:nvPr/>
        </p:nvSpPr>
        <p:spPr>
          <a:xfrm>
            <a:off x="4644009" y="1485469"/>
            <a:ext cx="424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548235"/>
                </a:solidFill>
                <a:ea typeface="SimSun" panose="02010600030101010101" pitchFamily="2" charset="-122"/>
              </a:rPr>
              <a:t>Supplier support and enthusiasm</a:t>
            </a:r>
            <a:r>
              <a:rPr lang="en-GB" sz="2800" dirty="0"/>
              <a:t> 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E04997-23B8-154D-B038-8EDF06E12F68}"/>
              </a:ext>
            </a:extLst>
          </p:cNvPr>
          <p:cNvSpPr/>
          <p:nvPr/>
        </p:nvSpPr>
        <p:spPr>
          <a:xfrm>
            <a:off x="467545" y="2622662"/>
            <a:ext cx="2329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a typeface="SimSun" panose="02010600030101010101" pitchFamily="2" charset="-122"/>
              </a:rPr>
              <a:t>Upgrade costs</a:t>
            </a:r>
            <a:r>
              <a:rPr lang="en-GB" sz="2800" dirty="0"/>
              <a:t> </a:t>
            </a: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0F4E87-2E86-2646-B1CE-01BF64DA5E8F}"/>
              </a:ext>
            </a:extLst>
          </p:cNvPr>
          <p:cNvSpPr/>
          <p:nvPr/>
        </p:nvSpPr>
        <p:spPr>
          <a:xfrm>
            <a:off x="4644009" y="2624032"/>
            <a:ext cx="3240359" cy="9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x-none" sz="2800" spc="-5">
                <a:solidFill>
                  <a:srgbClr val="548235"/>
                </a:solidFill>
                <a:ea typeface="SimSun" panose="02010600030101010101" pitchFamily="2" charset="-122"/>
              </a:rPr>
              <a:t>Upgrade stories</a:t>
            </a:r>
            <a:r>
              <a:rPr lang="en-GB" sz="2800" spc="-5" dirty="0">
                <a:solidFill>
                  <a:srgbClr val="548235"/>
                </a:solidFill>
                <a:ea typeface="SimSun" panose="02010600030101010101" pitchFamily="2" charset="-122"/>
              </a:rPr>
              <a:t>,</a:t>
            </a:r>
          </a:p>
          <a:p>
            <a:pPr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2800" dirty="0">
                <a:solidFill>
                  <a:srgbClr val="548235"/>
                </a:solidFill>
                <a:ea typeface="SimSun" panose="02010600030101010101" pitchFamily="2" charset="-122"/>
              </a:rPr>
              <a:t>Traffic lights 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E6510A-1A06-3F4A-A2AC-840CE3DBB0E5}"/>
              </a:ext>
            </a:extLst>
          </p:cNvPr>
          <p:cNvSpPr/>
          <p:nvPr/>
        </p:nvSpPr>
        <p:spPr>
          <a:xfrm>
            <a:off x="462522" y="3802606"/>
            <a:ext cx="41814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a typeface="SimSun" panose="02010600030101010101" pitchFamily="2" charset="-122"/>
              </a:rPr>
              <a:t>Cost of security enhancements</a:t>
            </a:r>
            <a:r>
              <a:rPr lang="en-GB" sz="2800" dirty="0"/>
              <a:t> </a:t>
            </a:r>
            <a:endParaRPr lang="en-US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8F954F-6BC8-8D4F-AE8E-A809C2E4FB79}"/>
              </a:ext>
            </a:extLst>
          </p:cNvPr>
          <p:cNvSpPr/>
          <p:nvPr/>
        </p:nvSpPr>
        <p:spPr>
          <a:xfrm>
            <a:off x="4644009" y="3802606"/>
            <a:ext cx="4226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548235"/>
                </a:solidFill>
                <a:ea typeface="SimSun" panose="02010600030101010101" pitchFamily="2" charset="-122"/>
              </a:rPr>
              <a:t>Benefits seen by product management</a:t>
            </a:r>
            <a:r>
              <a:rPr lang="en-GB" sz="2800" dirty="0"/>
              <a:t> </a:t>
            </a:r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12D1C9-C292-EA45-B534-A669D0644B96}"/>
              </a:ext>
            </a:extLst>
          </p:cNvPr>
          <p:cNvSpPr/>
          <p:nvPr/>
        </p:nvSpPr>
        <p:spPr>
          <a:xfrm>
            <a:off x="467513" y="4941168"/>
            <a:ext cx="39604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a typeface="SimSun" panose="02010600030101010101" pitchFamily="2" charset="-122"/>
              </a:rPr>
              <a:t>Difficulty of learning security </a:t>
            </a:r>
            <a:endParaRPr 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709D1E-1B65-EE4A-8C1D-76033356BEF5}"/>
              </a:ext>
            </a:extLst>
          </p:cNvPr>
          <p:cNvSpPr/>
          <p:nvPr/>
        </p:nvSpPr>
        <p:spPr>
          <a:xfrm>
            <a:off x="4644009" y="4941168"/>
            <a:ext cx="2445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548235"/>
                </a:solidFill>
                <a:ea typeface="SimSun" panose="02010600030101010101" pitchFamily="2" charset="-122"/>
              </a:rPr>
              <a:t>Group learning</a:t>
            </a:r>
            <a:r>
              <a:rPr lang="en-GB" sz="2800" dirty="0"/>
              <a:t> </a:t>
            </a:r>
            <a:endParaRPr 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072D03-2BF6-0D4E-9C7C-DD7B2B018221}"/>
              </a:ext>
            </a:extLst>
          </p:cNvPr>
          <p:cNvSpPr txBox="1"/>
          <p:nvPr/>
        </p:nvSpPr>
        <p:spPr>
          <a:xfrm>
            <a:off x="1547664" y="548680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F524CE-1C53-2141-8DE4-32FEFB329B20}"/>
              </a:ext>
            </a:extLst>
          </p:cNvPr>
          <p:cNvSpPr txBox="1"/>
          <p:nvPr/>
        </p:nvSpPr>
        <p:spPr>
          <a:xfrm>
            <a:off x="5796136" y="613137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7200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Ongoing work…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87624" y="3789040"/>
            <a:ext cx="6768752" cy="2016224"/>
          </a:xfrm>
          <a:prstGeom prst="rect">
            <a:avLst/>
          </a:prstGeom>
          <a:solidFill>
            <a:schemeClr val="tx1">
              <a:lumMod val="50000"/>
              <a:lumOff val="50000"/>
              <a:alpha val="43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rgbClr val="C00000"/>
                </a:solidFill>
              </a:rPr>
              <a:t>https://</a:t>
            </a:r>
            <a:r>
              <a:rPr lang="en-GB" sz="3200" dirty="0" err="1">
                <a:solidFill>
                  <a:srgbClr val="C00000"/>
                </a:solidFill>
              </a:rPr>
              <a:t>www.securedevelopment.org</a:t>
            </a:r>
            <a:endParaRPr lang="en-GB" sz="3200" dirty="0">
              <a:solidFill>
                <a:srgbClr val="C00000"/>
              </a:solidFill>
            </a:endParaRPr>
          </a:p>
          <a:p>
            <a:endParaRPr lang="en-GB" sz="3200" dirty="0">
              <a:solidFill>
                <a:srgbClr val="C00000"/>
              </a:solidFill>
            </a:endParaRPr>
          </a:p>
          <a:p>
            <a:r>
              <a:rPr lang="en-GB" sz="3200" dirty="0">
                <a:solidFill>
                  <a:srgbClr val="C00000"/>
                </a:solidFill>
              </a:rPr>
              <a:t>Charles Weir, Lancaster University</a:t>
            </a:r>
          </a:p>
        </p:txBody>
      </p:sp>
    </p:spTree>
    <p:extLst>
      <p:ext uri="{BB962C8B-B14F-4D97-AF65-F5344CB8AC3E}">
        <p14:creationId xmlns:p14="http://schemas.microsoft.com/office/powerpoint/2010/main" val="396414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79990"/>
            <a:ext cx="8712968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0" y="6536377"/>
            <a:ext cx="1797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/>
              <a:t>Word cloud by Starkus01,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4"/>
          <a:stretch/>
        </p:blipFill>
        <p:spPr>
          <a:xfrm>
            <a:off x="401268" y="1268760"/>
            <a:ext cx="8131172" cy="460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2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79990"/>
            <a:ext cx="8712968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E8760AF-A3E9-E24A-A48F-59CFB4CBB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65" y="476672"/>
            <a:ext cx="8337699" cy="555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41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2535039"/>
            <a:ext cx="8208912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How to Intervene to Improve Security </a:t>
            </a:r>
            <a:br>
              <a:rPr lang="en-GB" dirty="0"/>
            </a:br>
            <a:r>
              <a:rPr lang="en-GB" dirty="0"/>
              <a:t>in a </a:t>
            </a:r>
            <a:br>
              <a:rPr lang="en-GB" dirty="0"/>
            </a:br>
            <a:r>
              <a:rPr lang="en-GB" dirty="0"/>
              <a:t>Software Development Team?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5536" y="374800"/>
            <a:ext cx="439248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32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C:\Users\charles.PC1750\AppData\Local\Microsoft\Windows\Temporary Internet Files\Content.IE5\1LK3BU9Q\User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8" y="986930"/>
            <a:ext cx="1485797" cy="218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charles.PC1750\AppData\Local\Microsoft\Windows\Temporary Internet Files\Content.IE5\1LK3BU9Q\User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326" y="986930"/>
            <a:ext cx="1485797" cy="218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14608" y="720093"/>
            <a:ext cx="1572546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dirty="0"/>
              <a:t>Intervener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43327" y="720093"/>
            <a:ext cx="1666675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dirty="0"/>
              <a:t>Developers</a:t>
            </a:r>
          </a:p>
        </p:txBody>
      </p:sp>
      <p:pic>
        <p:nvPicPr>
          <p:cNvPr id="49" name="Picture 2" descr="C:\Users\charles.PC1750\AppData\Local\Microsoft\Windows\Temporary Internet Files\Content.IE5\1LK3BU9Q\User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218" y="1228821"/>
            <a:ext cx="1485797" cy="218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Oval 49"/>
          <p:cNvSpPr/>
          <p:nvPr/>
        </p:nvSpPr>
        <p:spPr>
          <a:xfrm>
            <a:off x="459749" y="4301399"/>
            <a:ext cx="3200179" cy="18295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57"/>
          </a:p>
        </p:txBody>
      </p:sp>
      <p:sp>
        <p:nvSpPr>
          <p:cNvPr id="51" name="Rounded Rectangle 50"/>
          <p:cNvSpPr/>
          <p:nvPr/>
        </p:nvSpPr>
        <p:spPr>
          <a:xfrm>
            <a:off x="1028944" y="4832939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Sdlkafjkdslfslddsfj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la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sdfsda</a:t>
            </a:r>
            <a:endParaRPr lang="en-GB" sz="476" dirty="0">
              <a:solidFill>
                <a:schemeClr val="tx1"/>
              </a:solidFill>
              <a:latin typeface="Wingdings 2" panose="05020102010507070707" pitchFamily="18" charset="2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028944" y="5215737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Lkasdklfdskaf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dfsaskdlf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kaldsf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939996" y="4644276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Ksadhf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dsak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fkdks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afjksd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 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754619" y="5102283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alkdfjkljala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sdfsda</a:t>
            </a:r>
            <a:endParaRPr lang="en-GB" sz="476" dirty="0">
              <a:solidFill>
                <a:schemeClr val="tx1"/>
              </a:solidFill>
              <a:latin typeface="Wingdings 2" panose="05020102010507070707" pitchFamily="18" charset="2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943281" y="5571460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Asjf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lksad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jfk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ads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flkdsaas</a:t>
            </a:r>
            <a:endParaRPr lang="en-GB" sz="476" dirty="0">
              <a:solidFill>
                <a:schemeClr val="tx1"/>
              </a:solidFill>
              <a:latin typeface="Wingdings 2" panose="05020102010507070707" pitchFamily="18" charset="2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699487" y="5400022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Lasdf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klsad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flk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dsf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lksadf</a:t>
            </a:r>
            <a:endParaRPr lang="en-GB" sz="476" dirty="0">
              <a:solidFill>
                <a:schemeClr val="tx1"/>
              </a:solidFill>
              <a:latin typeface="Wingdings 2" panose="05020102010507070707" pitchFamily="18" charset="2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743326" y="4912782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Sdlkafjkdslfslddsfj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la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sdfsda</a:t>
            </a:r>
            <a:endParaRPr lang="en-GB" sz="476" dirty="0">
              <a:solidFill>
                <a:schemeClr val="tx1"/>
              </a:solidFill>
              <a:latin typeface="Wingdings 2" panose="05020102010507070707" pitchFamily="18" charset="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6068" y="6091822"/>
            <a:ext cx="2984984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dirty="0"/>
              <a:t>Tools and Techniques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1600405" y="1901265"/>
            <a:ext cx="1142921" cy="45716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0"/>
          </a:p>
        </p:txBody>
      </p:sp>
      <p:sp>
        <p:nvSpPr>
          <p:cNvPr id="60" name="TextBox 59"/>
          <p:cNvSpPr txBox="1"/>
          <p:nvPr/>
        </p:nvSpPr>
        <p:spPr>
          <a:xfrm>
            <a:off x="1371821" y="1520138"/>
            <a:ext cx="1328762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dirty="0"/>
              <a:t>Instructs</a:t>
            </a:r>
          </a:p>
        </p:txBody>
      </p:sp>
      <p:sp>
        <p:nvSpPr>
          <p:cNvPr id="61" name="Right Arrow 60"/>
          <p:cNvSpPr/>
          <p:nvPr/>
        </p:nvSpPr>
        <p:spPr>
          <a:xfrm rot="19005633">
            <a:off x="2287597" y="3529834"/>
            <a:ext cx="1142921" cy="45716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57"/>
          </a:p>
        </p:txBody>
      </p:sp>
      <p:sp>
        <p:nvSpPr>
          <p:cNvPr id="62" name="TextBox 61"/>
          <p:cNvSpPr txBox="1"/>
          <p:nvPr/>
        </p:nvSpPr>
        <p:spPr>
          <a:xfrm rot="19005633">
            <a:off x="1896360" y="3299319"/>
            <a:ext cx="1314527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dirty="0"/>
              <a:t>Provides</a:t>
            </a:r>
          </a:p>
        </p:txBody>
      </p:sp>
      <p:pic>
        <p:nvPicPr>
          <p:cNvPr id="63" name="Picture 2" descr="C:\Users\charles.PC1750\AppData\Local\Microsoft\Windows\Temporary Internet Files\Content.IE5\1LK3BU9Q\User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292" y="986930"/>
            <a:ext cx="1485797" cy="218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C:\Users\charles.PC1750\AppData\Local\Microsoft\Windows\Temporary Internet Files\Content.IE5\1LK3BU9Q\User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011" y="986930"/>
            <a:ext cx="1485797" cy="218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4805487" y="720093"/>
            <a:ext cx="1572546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dirty="0"/>
              <a:t>Intervener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34207" y="685990"/>
            <a:ext cx="1666675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dirty="0"/>
              <a:t>Developers</a:t>
            </a:r>
          </a:p>
        </p:txBody>
      </p:sp>
      <p:pic>
        <p:nvPicPr>
          <p:cNvPr id="67" name="Picture 2" descr="C:\Users\charles.PC1750\AppData\Local\Microsoft\Windows\Temporary Internet Files\Content.IE5\1LK3BU9Q\User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902" y="1228821"/>
            <a:ext cx="1485797" cy="218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Oval 67"/>
          <p:cNvSpPr/>
          <p:nvPr/>
        </p:nvSpPr>
        <p:spPr>
          <a:xfrm>
            <a:off x="5031433" y="4301399"/>
            <a:ext cx="3200179" cy="18295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57"/>
          </a:p>
        </p:txBody>
      </p:sp>
      <p:sp>
        <p:nvSpPr>
          <p:cNvPr id="69" name="Rounded Rectangle 68"/>
          <p:cNvSpPr/>
          <p:nvPr/>
        </p:nvSpPr>
        <p:spPr>
          <a:xfrm>
            <a:off x="5600629" y="4832939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Sdlkafjkdslfslddsfj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la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sdfsda</a:t>
            </a:r>
            <a:endParaRPr lang="en-GB" sz="476" dirty="0">
              <a:solidFill>
                <a:schemeClr val="tx1"/>
              </a:solidFill>
              <a:latin typeface="Wingdings 2" panose="05020102010507070707" pitchFamily="18" charset="2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5600629" y="5215737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Lkasdklfdskaf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dfsaskdlf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kaldsf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511680" y="4644276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Ksadhf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dsak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fkdks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afjksd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 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6326303" y="5102283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alkdfjkljala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sdfsda</a:t>
            </a:r>
            <a:endParaRPr lang="en-GB" sz="476" dirty="0">
              <a:solidFill>
                <a:schemeClr val="tx1"/>
              </a:solidFill>
              <a:latin typeface="Wingdings 2" panose="05020102010507070707" pitchFamily="18" charset="2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514966" y="5571460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Asjf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lksad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jfk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ads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flkdsaas</a:t>
            </a:r>
            <a:endParaRPr lang="en-GB" sz="476" dirty="0">
              <a:solidFill>
                <a:schemeClr val="tx1"/>
              </a:solidFill>
              <a:latin typeface="Wingdings 2" panose="05020102010507070707" pitchFamily="18" charset="2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7271172" y="5400022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Lasdf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klsad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flk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dsf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lksadf</a:t>
            </a:r>
            <a:endParaRPr lang="en-GB" sz="476" dirty="0">
              <a:solidFill>
                <a:schemeClr val="tx1"/>
              </a:solidFill>
              <a:latin typeface="Wingdings 2" panose="05020102010507070707" pitchFamily="18" charset="2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7315011" y="4912782"/>
            <a:ext cx="571461" cy="342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570" tIns="28570" rIns="28570" bIns="28570" rtlCol="0" anchor="ctr"/>
          <a:lstStyle/>
          <a:p>
            <a:pPr algn="ctr"/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Sdlkafjkdslfslddsfj</a:t>
            </a:r>
            <a:r>
              <a:rPr lang="en-GB" sz="476" dirty="0">
                <a:solidFill>
                  <a:schemeClr val="tx1"/>
                </a:solidFill>
                <a:latin typeface="Wingdings 2" panose="05020102010507070707" pitchFamily="18" charset="2"/>
              </a:rPr>
              <a:t> la </a:t>
            </a:r>
            <a:r>
              <a:rPr lang="en-GB" sz="476" dirty="0" err="1">
                <a:solidFill>
                  <a:schemeClr val="tx1"/>
                </a:solidFill>
                <a:latin typeface="Wingdings 2" panose="05020102010507070707" pitchFamily="18" charset="2"/>
              </a:rPr>
              <a:t>sdfsda</a:t>
            </a:r>
            <a:endParaRPr lang="en-GB" sz="476" dirty="0">
              <a:solidFill>
                <a:schemeClr val="tx1"/>
              </a:solidFill>
              <a:latin typeface="Wingdings 2" panose="05020102010507070707" pitchFamily="18" charset="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57753" y="6099657"/>
            <a:ext cx="2984984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dirty="0"/>
              <a:t>Tools and Techniques</a:t>
            </a:r>
          </a:p>
        </p:txBody>
      </p:sp>
      <p:sp>
        <p:nvSpPr>
          <p:cNvPr id="77" name="Right Arrow 76"/>
          <p:cNvSpPr/>
          <p:nvPr/>
        </p:nvSpPr>
        <p:spPr>
          <a:xfrm>
            <a:off x="6172090" y="1901265"/>
            <a:ext cx="1257213" cy="457168"/>
          </a:xfrm>
          <a:prstGeom prst="rightArrow">
            <a:avLst/>
          </a:prstGeom>
          <a:solidFill>
            <a:srgbClr val="58C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0"/>
          </a:p>
        </p:txBody>
      </p:sp>
      <p:sp>
        <p:nvSpPr>
          <p:cNvPr id="78" name="TextBox 77"/>
          <p:cNvSpPr txBox="1"/>
          <p:nvPr/>
        </p:nvSpPr>
        <p:spPr>
          <a:xfrm>
            <a:off x="5976398" y="1486035"/>
            <a:ext cx="1530291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dirty="0"/>
              <a:t>Persuades</a:t>
            </a:r>
          </a:p>
        </p:txBody>
      </p:sp>
      <p:sp>
        <p:nvSpPr>
          <p:cNvPr id="79" name="Right Arrow 78"/>
          <p:cNvSpPr/>
          <p:nvPr/>
        </p:nvSpPr>
        <p:spPr>
          <a:xfrm rot="19005633" flipH="1" flipV="1">
            <a:off x="6776897" y="3433171"/>
            <a:ext cx="1238248" cy="45716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57"/>
          </a:p>
        </p:txBody>
      </p:sp>
      <p:sp>
        <p:nvSpPr>
          <p:cNvPr id="80" name="TextBox 79"/>
          <p:cNvSpPr txBox="1"/>
          <p:nvPr/>
        </p:nvSpPr>
        <p:spPr>
          <a:xfrm rot="19005633">
            <a:off x="6720280" y="3189954"/>
            <a:ext cx="979755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dirty="0"/>
              <a:t>Select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4572000" y="285672"/>
            <a:ext cx="0" cy="6229215"/>
          </a:xfrm>
          <a:prstGeom prst="line">
            <a:avLst/>
          </a:prstGeom>
          <a:ln w="25400" cap="sq">
            <a:solidFill>
              <a:schemeClr val="tx1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28900" y="262925"/>
            <a:ext cx="4077526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b="1" dirty="0"/>
              <a:t>Secure Development Process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514595" y="262925"/>
            <a:ext cx="2600777" cy="48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40" b="1" dirty="0"/>
              <a:t>Developer Centric</a:t>
            </a:r>
          </a:p>
        </p:txBody>
      </p:sp>
    </p:spTree>
    <p:extLst>
      <p:ext uri="{BB962C8B-B14F-4D97-AF65-F5344CB8AC3E}">
        <p14:creationId xmlns:p14="http://schemas.microsoft.com/office/powerpoint/2010/main" val="140618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7">
            <a:extLst>
              <a:ext uri="{FF2B5EF4-FFF2-40B4-BE49-F238E27FC236}">
                <a16:creationId xmlns:a16="http://schemas.microsoft.com/office/drawing/2014/main" id="{41F6EEF3-73A6-418E-B451-75D9F342CDF0}"/>
              </a:ext>
            </a:extLst>
          </p:cNvPr>
          <p:cNvSpPr/>
          <p:nvPr/>
        </p:nvSpPr>
        <p:spPr>
          <a:xfrm>
            <a:off x="351156" y="783850"/>
            <a:ext cx="2104849" cy="8764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tx1"/>
                </a:solidFill>
              </a:rPr>
              <a:t>Incentivization Session</a:t>
            </a:r>
          </a:p>
        </p:txBody>
      </p:sp>
      <p:sp>
        <p:nvSpPr>
          <p:cNvPr id="5" name="Rounded Rectangle 25">
            <a:extLst>
              <a:ext uri="{FF2B5EF4-FFF2-40B4-BE49-F238E27FC236}">
                <a16:creationId xmlns:a16="http://schemas.microsoft.com/office/drawing/2014/main" id="{8BE22787-9AF1-4885-BDF4-B022CB67B924}"/>
              </a:ext>
            </a:extLst>
          </p:cNvPr>
          <p:cNvSpPr/>
          <p:nvPr/>
        </p:nvSpPr>
        <p:spPr>
          <a:xfrm>
            <a:off x="3757756" y="779812"/>
            <a:ext cx="2104849" cy="8804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tx1"/>
                </a:solidFill>
              </a:rPr>
              <a:t>Threat Assessment</a:t>
            </a:r>
          </a:p>
        </p:txBody>
      </p:sp>
      <p:sp>
        <p:nvSpPr>
          <p:cNvPr id="6" name="Rounded Rectangle 44">
            <a:extLst>
              <a:ext uri="{FF2B5EF4-FFF2-40B4-BE49-F238E27FC236}">
                <a16:creationId xmlns:a16="http://schemas.microsoft.com/office/drawing/2014/main" id="{E70B60C0-FFB2-45B5-AB3E-AA5DA15464C8}"/>
              </a:ext>
            </a:extLst>
          </p:cNvPr>
          <p:cNvSpPr/>
          <p:nvPr/>
        </p:nvSpPr>
        <p:spPr>
          <a:xfrm>
            <a:off x="6859639" y="779812"/>
            <a:ext cx="2104849" cy="8804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tx1"/>
                </a:solidFill>
              </a:rPr>
              <a:t>Configuration Review</a:t>
            </a:r>
          </a:p>
        </p:txBody>
      </p:sp>
      <p:sp>
        <p:nvSpPr>
          <p:cNvPr id="7" name="Rounded Rectangle 49">
            <a:extLst>
              <a:ext uri="{FF2B5EF4-FFF2-40B4-BE49-F238E27FC236}">
                <a16:creationId xmlns:a16="http://schemas.microsoft.com/office/drawing/2014/main" id="{7D4ACCAA-434D-421A-A723-B0DFE9922095}"/>
              </a:ext>
            </a:extLst>
          </p:cNvPr>
          <p:cNvSpPr/>
          <p:nvPr/>
        </p:nvSpPr>
        <p:spPr>
          <a:xfrm>
            <a:off x="6839576" y="2163601"/>
            <a:ext cx="2104849" cy="87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rmAutofit/>
          </a:bodyPr>
          <a:lstStyle/>
          <a:p>
            <a:pPr algn="ctr"/>
            <a:r>
              <a:rPr lang="en-GB" sz="2222" b="1" dirty="0">
                <a:solidFill>
                  <a:schemeClr val="tx1"/>
                </a:solidFill>
              </a:rPr>
              <a:t>Automated Static Analysis</a:t>
            </a:r>
          </a:p>
        </p:txBody>
      </p:sp>
      <p:sp>
        <p:nvSpPr>
          <p:cNvPr id="8" name="Rounded Rectangle 53">
            <a:extLst>
              <a:ext uri="{FF2B5EF4-FFF2-40B4-BE49-F238E27FC236}">
                <a16:creationId xmlns:a16="http://schemas.microsoft.com/office/drawing/2014/main" id="{A6078A9D-6BAF-45D6-A733-F309F37E9EAD}"/>
              </a:ext>
            </a:extLst>
          </p:cNvPr>
          <p:cNvSpPr/>
          <p:nvPr/>
        </p:nvSpPr>
        <p:spPr>
          <a:xfrm>
            <a:off x="6859639" y="4930708"/>
            <a:ext cx="2104849" cy="8804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tx1"/>
                </a:solidFill>
              </a:rPr>
              <a:t>Source Code Review</a:t>
            </a:r>
          </a:p>
        </p:txBody>
      </p:sp>
      <p:sp>
        <p:nvSpPr>
          <p:cNvPr id="9" name="Rounded Rectangle 58">
            <a:extLst>
              <a:ext uri="{FF2B5EF4-FFF2-40B4-BE49-F238E27FC236}">
                <a16:creationId xmlns:a16="http://schemas.microsoft.com/office/drawing/2014/main" id="{521E312A-6333-4084-8129-0EF7C45A9375}"/>
              </a:ext>
            </a:extLst>
          </p:cNvPr>
          <p:cNvSpPr/>
          <p:nvPr/>
        </p:nvSpPr>
        <p:spPr>
          <a:xfrm>
            <a:off x="6859639" y="3565173"/>
            <a:ext cx="2104849" cy="86239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tx1"/>
                </a:solidFill>
              </a:rPr>
              <a:t>Penetration Testing</a:t>
            </a:r>
          </a:p>
        </p:txBody>
      </p:sp>
      <p:sp>
        <p:nvSpPr>
          <p:cNvPr id="11" name="Rounded Rectangle 66">
            <a:extLst>
              <a:ext uri="{FF2B5EF4-FFF2-40B4-BE49-F238E27FC236}">
                <a16:creationId xmlns:a16="http://schemas.microsoft.com/office/drawing/2014/main" id="{6590D447-D756-4922-B399-96E8C4DEBCE9}"/>
              </a:ext>
            </a:extLst>
          </p:cNvPr>
          <p:cNvSpPr/>
          <p:nvPr/>
        </p:nvSpPr>
        <p:spPr>
          <a:xfrm>
            <a:off x="350523" y="4930709"/>
            <a:ext cx="2104849" cy="88049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tx1"/>
                </a:solidFill>
              </a:rPr>
              <a:t>On-the-job Training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88C59F-ABB1-41B9-BE7D-934EEBC1BBFD}"/>
              </a:ext>
            </a:extLst>
          </p:cNvPr>
          <p:cNvSpPr txBox="1"/>
          <p:nvPr/>
        </p:nvSpPr>
        <p:spPr>
          <a:xfrm>
            <a:off x="2428377" y="659610"/>
            <a:ext cx="1257395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/>
              <a:t>Motivates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004946C-B429-4B0B-A74C-D91F15476D3D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2456007" y="1220057"/>
            <a:ext cx="1301750" cy="202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1B50433-5A03-4786-9309-26FA43082401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862605" y="1220058"/>
            <a:ext cx="99703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81">
            <a:extLst>
              <a:ext uri="{FF2B5EF4-FFF2-40B4-BE49-F238E27FC236}">
                <a16:creationId xmlns:a16="http://schemas.microsoft.com/office/drawing/2014/main" id="{12134D1A-911E-48B3-ADB4-CF60D0E6B569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5862606" y="1220058"/>
            <a:ext cx="976971" cy="1379266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89">
            <a:extLst>
              <a:ext uri="{FF2B5EF4-FFF2-40B4-BE49-F238E27FC236}">
                <a16:creationId xmlns:a16="http://schemas.microsoft.com/office/drawing/2014/main" id="{AE3AAF75-969B-49BC-A316-39BCCEF753C3}"/>
              </a:ext>
            </a:extLst>
          </p:cNvPr>
          <p:cNvCxnSpPr>
            <a:cxnSpLocks/>
            <a:endCxn id="9" idx="1"/>
          </p:cNvCxnSpPr>
          <p:nvPr/>
        </p:nvCxnSpPr>
        <p:spPr>
          <a:xfrm rot="16200000" flipH="1">
            <a:off x="4860743" y="1997475"/>
            <a:ext cx="2336068" cy="1661724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92">
            <a:extLst>
              <a:ext uri="{FF2B5EF4-FFF2-40B4-BE49-F238E27FC236}">
                <a16:creationId xmlns:a16="http://schemas.microsoft.com/office/drawing/2014/main" id="{1632F14E-B24C-49FA-AE92-0AA8D1993521}"/>
              </a:ext>
            </a:extLst>
          </p:cNvPr>
          <p:cNvCxnSpPr>
            <a:cxnSpLocks/>
            <a:endCxn id="8" idx="1"/>
          </p:cNvCxnSpPr>
          <p:nvPr/>
        </p:nvCxnSpPr>
        <p:spPr>
          <a:xfrm rot="16200000" flipH="1">
            <a:off x="4173451" y="2684767"/>
            <a:ext cx="3710652" cy="1661724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6E5ABF-9B67-4F0A-8379-05C20247444A}"/>
              </a:ext>
            </a:extLst>
          </p:cNvPr>
          <p:cNvSpPr txBox="1"/>
          <p:nvPr/>
        </p:nvSpPr>
        <p:spPr>
          <a:xfrm rot="3274459">
            <a:off x="5024264" y="2352326"/>
            <a:ext cx="1826590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400" b="1" dirty="0"/>
              <a:t>May justify…</a:t>
            </a:r>
          </a:p>
        </p:txBody>
      </p:sp>
      <p:cxnSp>
        <p:nvCxnSpPr>
          <p:cNvPr id="21" name="Curved Connector 98">
            <a:extLst>
              <a:ext uri="{FF2B5EF4-FFF2-40B4-BE49-F238E27FC236}">
                <a16:creationId xmlns:a16="http://schemas.microsoft.com/office/drawing/2014/main" id="{F2FD79CE-85D1-4926-98E0-86088486422C}"/>
              </a:ext>
            </a:extLst>
          </p:cNvPr>
          <p:cNvCxnSpPr>
            <a:cxnSpLocks/>
            <a:endCxn id="11" idx="3"/>
          </p:cNvCxnSpPr>
          <p:nvPr/>
        </p:nvCxnSpPr>
        <p:spPr>
          <a:xfrm rot="5400000">
            <a:off x="1556208" y="2559468"/>
            <a:ext cx="3710654" cy="1912323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BF8C556-9C94-416D-A21A-C283DAF8097D}"/>
              </a:ext>
            </a:extLst>
          </p:cNvPr>
          <p:cNvSpPr txBox="1"/>
          <p:nvPr/>
        </p:nvSpPr>
        <p:spPr>
          <a:xfrm rot="18884307">
            <a:off x="2992321" y="2748366"/>
            <a:ext cx="1420325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400" b="1" dirty="0"/>
              <a:t>Justifies</a:t>
            </a:r>
            <a:r>
              <a:rPr lang="en-GB" sz="2400" dirty="0"/>
              <a:t>…</a:t>
            </a:r>
          </a:p>
        </p:txBody>
      </p:sp>
      <p:sp>
        <p:nvSpPr>
          <p:cNvPr id="23" name="Rounded Rectangle 66">
            <a:extLst>
              <a:ext uri="{FF2B5EF4-FFF2-40B4-BE49-F238E27FC236}">
                <a16:creationId xmlns:a16="http://schemas.microsoft.com/office/drawing/2014/main" id="{21FC4B6B-B324-7048-AB7A-00E91DF77555}"/>
              </a:ext>
            </a:extLst>
          </p:cNvPr>
          <p:cNvSpPr/>
          <p:nvPr/>
        </p:nvSpPr>
        <p:spPr>
          <a:xfrm>
            <a:off x="323528" y="3075383"/>
            <a:ext cx="2104849" cy="88049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57140" rIns="0" bIns="0" rtlCol="0" anchor="ctr" anchorCtr="0">
            <a:noAutofit/>
          </a:bodyPr>
          <a:lstStyle/>
          <a:p>
            <a:pPr algn="ctr"/>
            <a:r>
              <a:rPr lang="en-GB" sz="2222" b="1" dirty="0">
                <a:solidFill>
                  <a:schemeClr val="tx1"/>
                </a:solidFill>
              </a:rPr>
              <a:t>Continuous Reminder</a:t>
            </a:r>
          </a:p>
        </p:txBody>
      </p:sp>
      <p:cxnSp>
        <p:nvCxnSpPr>
          <p:cNvPr id="24" name="Curved Connector 98">
            <a:extLst>
              <a:ext uri="{FF2B5EF4-FFF2-40B4-BE49-F238E27FC236}">
                <a16:creationId xmlns:a16="http://schemas.microsoft.com/office/drawing/2014/main" id="{F6F065FE-8D84-324D-B2E4-5A04E120E030}"/>
              </a:ext>
            </a:extLst>
          </p:cNvPr>
          <p:cNvCxnSpPr>
            <a:cxnSpLocks/>
            <a:endCxn id="23" idx="3"/>
          </p:cNvCxnSpPr>
          <p:nvPr/>
        </p:nvCxnSpPr>
        <p:spPr>
          <a:xfrm rot="10800000" flipV="1">
            <a:off x="2428378" y="1660300"/>
            <a:ext cx="1923206" cy="185533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924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F0503C-4C76-A34C-9788-AA875602EC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9182" y="3142709"/>
            <a:ext cx="8379538" cy="707886"/>
          </a:xfrm>
        </p:spPr>
        <p:txBody>
          <a:bodyPr/>
          <a:lstStyle/>
          <a:p>
            <a:r>
              <a:rPr lang="en-US" dirty="0"/>
              <a:t>Researchers were not ‘Security Experts’</a:t>
            </a:r>
          </a:p>
        </p:txBody>
      </p:sp>
    </p:spTree>
    <p:extLst>
      <p:ext uri="{BB962C8B-B14F-4D97-AF65-F5344CB8AC3E}">
        <p14:creationId xmlns:p14="http://schemas.microsoft.com/office/powerpoint/2010/main" val="130641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F80C2E1-B2E8-486B-BDD5-E1E72AEFEB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2337854"/>
              </p:ext>
            </p:extLst>
          </p:nvPr>
        </p:nvGraphicFramePr>
        <p:xfrm>
          <a:off x="1572344" y="1597248"/>
          <a:ext cx="6456040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695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TLSHAPE_TB_00000000000000000000000000000000_ScaleContainer">
            <a:extLst>
              <a:ext uri="{FF2B5EF4-FFF2-40B4-BE49-F238E27FC236}">
                <a16:creationId xmlns:a16="http://schemas.microsoft.com/office/drawing/2014/main" id="{9BDD5544-2367-4550-8A3D-8069B08A691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93503" y="5173313"/>
            <a:ext cx="8027664" cy="414857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44546A"/>
              </a:gs>
              <a:gs pos="0">
                <a:schemeClr val="dk2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40"/>
          </a:p>
        </p:txBody>
      </p:sp>
      <p:sp>
        <p:nvSpPr>
          <p:cNvPr id="53" name="OTLSHAPE_TB_00000000000000000000000000000000_TimescaleInterval5">
            <a:extLst>
              <a:ext uri="{FF2B5EF4-FFF2-40B4-BE49-F238E27FC236}">
                <a16:creationId xmlns:a16="http://schemas.microsoft.com/office/drawing/2014/main" id="{A869AB9C-FB37-4803-8E13-02BE68B3111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53927" y="5279448"/>
            <a:ext cx="560771" cy="20258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2540" spc="-29" dirty="0">
                <a:solidFill>
                  <a:schemeClr val="lt2"/>
                </a:solidFill>
                <a:latin typeface="Calibri" panose="020F0502020204030204" pitchFamily="34" charset="0"/>
              </a:rPr>
              <a:t>Month 1</a:t>
            </a:r>
          </a:p>
        </p:txBody>
      </p:sp>
      <p:cxnSp>
        <p:nvCxnSpPr>
          <p:cNvPr id="54" name="OTLSHAPE_TB_00000000000000000000000000000000_Separator5">
            <a:extLst>
              <a:ext uri="{FF2B5EF4-FFF2-40B4-BE49-F238E27FC236}">
                <a16:creationId xmlns:a16="http://schemas.microsoft.com/office/drawing/2014/main" id="{8EDC9086-F721-424F-A7D8-ED9F66CCD91E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2834007" y="5242456"/>
            <a:ext cx="0" cy="27657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TLSHAPE_TB_00000000000000000000000000000000_TimescaleInterval6">
            <a:extLst>
              <a:ext uri="{FF2B5EF4-FFF2-40B4-BE49-F238E27FC236}">
                <a16:creationId xmlns:a16="http://schemas.microsoft.com/office/drawing/2014/main" id="{66E7BD2D-719E-4C3F-A52D-2E49F88AA709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2989780" y="5279448"/>
            <a:ext cx="517960" cy="20258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2540" spc="-35" dirty="0">
                <a:solidFill>
                  <a:schemeClr val="lt2"/>
                </a:solidFill>
                <a:latin typeface="Calibri" panose="020F0502020204030204" pitchFamily="34" charset="0"/>
              </a:rPr>
              <a:t>Month 2</a:t>
            </a:r>
          </a:p>
        </p:txBody>
      </p:sp>
      <p:cxnSp>
        <p:nvCxnSpPr>
          <p:cNvPr id="56" name="OTLSHAPE_TB_00000000000000000000000000000000_Separator6">
            <a:extLst>
              <a:ext uri="{FF2B5EF4-FFF2-40B4-BE49-F238E27FC236}">
                <a16:creationId xmlns:a16="http://schemas.microsoft.com/office/drawing/2014/main" id="{4DD9E645-B4F8-48BB-A594-D8075CAD77AC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4811285" y="5242456"/>
            <a:ext cx="0" cy="27657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TLSHAPE_TB_00000000000000000000000000000000_TimescaleInterval7">
            <a:extLst>
              <a:ext uri="{FF2B5EF4-FFF2-40B4-BE49-F238E27FC236}">
                <a16:creationId xmlns:a16="http://schemas.microsoft.com/office/drawing/2014/main" id="{820A94F8-A8F2-484F-A5F3-C3C4933D15C3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967056" y="5279448"/>
            <a:ext cx="598494" cy="20258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2540" spc="-32" dirty="0">
                <a:solidFill>
                  <a:schemeClr val="lt2"/>
                </a:solidFill>
                <a:latin typeface="Calibri" panose="020F0502020204030204" pitchFamily="34" charset="0"/>
              </a:rPr>
              <a:t>Month 3</a:t>
            </a:r>
          </a:p>
        </p:txBody>
      </p:sp>
      <p:cxnSp>
        <p:nvCxnSpPr>
          <p:cNvPr id="58" name="OTLSHAPE_TB_00000000000000000000000000000000_Separator7">
            <a:extLst>
              <a:ext uri="{FF2B5EF4-FFF2-40B4-BE49-F238E27FC236}">
                <a16:creationId xmlns:a16="http://schemas.microsoft.com/office/drawing/2014/main" id="{AB292253-36BF-4138-B21B-CB12A8486636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6724781" y="5242456"/>
            <a:ext cx="0" cy="27657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TLSHAPE_TB_00000000000000000000000000000000_TimescaleInterval8">
            <a:extLst>
              <a:ext uri="{FF2B5EF4-FFF2-40B4-BE49-F238E27FC236}">
                <a16:creationId xmlns:a16="http://schemas.microsoft.com/office/drawing/2014/main" id="{D4A9F851-CA85-4263-9E20-0430C4908AB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880552" y="5279448"/>
            <a:ext cx="568762" cy="20258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2540" spc="-35" dirty="0">
                <a:solidFill>
                  <a:schemeClr val="lt2"/>
                </a:solidFill>
                <a:latin typeface="Calibri" panose="020F0502020204030204" pitchFamily="34" charset="0"/>
              </a:rPr>
              <a:t>Month 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A28481-2AFC-452A-A2AD-F95B0924FEFE}"/>
              </a:ext>
            </a:extLst>
          </p:cNvPr>
          <p:cNvSpPr/>
          <p:nvPr/>
        </p:nvSpPr>
        <p:spPr>
          <a:xfrm>
            <a:off x="1340233" y="1752077"/>
            <a:ext cx="82476" cy="9680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22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FDAFC24-8D16-4231-B3AB-892F7CC3AAB9}"/>
              </a:ext>
            </a:extLst>
          </p:cNvPr>
          <p:cNvSpPr/>
          <p:nvPr/>
        </p:nvSpPr>
        <p:spPr>
          <a:xfrm>
            <a:off x="1340233" y="3173933"/>
            <a:ext cx="82476" cy="7143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22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1B4EFD7-82FA-41E1-9D22-04AEA1F931FB}"/>
              </a:ext>
            </a:extLst>
          </p:cNvPr>
          <p:cNvSpPr/>
          <p:nvPr/>
        </p:nvSpPr>
        <p:spPr>
          <a:xfrm>
            <a:off x="1340233" y="3994440"/>
            <a:ext cx="82476" cy="6832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22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48D8604-7AE6-4EDF-96E7-33041CFABDA5}"/>
              </a:ext>
            </a:extLst>
          </p:cNvPr>
          <p:cNvSpPr/>
          <p:nvPr/>
        </p:nvSpPr>
        <p:spPr>
          <a:xfrm>
            <a:off x="3086203" y="3254641"/>
            <a:ext cx="72566" cy="4926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22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5969B74-A188-4B60-880A-AC2DB4F5CF73}"/>
              </a:ext>
            </a:extLst>
          </p:cNvPr>
          <p:cNvSpPr/>
          <p:nvPr/>
        </p:nvSpPr>
        <p:spPr>
          <a:xfrm>
            <a:off x="5029169" y="3260397"/>
            <a:ext cx="72566" cy="486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22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F8204A1-9F31-440F-9D96-EDD4D9A851DF}"/>
              </a:ext>
            </a:extLst>
          </p:cNvPr>
          <p:cNvSpPr/>
          <p:nvPr/>
        </p:nvSpPr>
        <p:spPr>
          <a:xfrm flipH="1">
            <a:off x="6857843" y="1752077"/>
            <a:ext cx="89638" cy="9128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22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1F14D3-B862-7548-A734-3C69AA415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50142"/>
              </p:ext>
            </p:extLst>
          </p:nvPr>
        </p:nvGraphicFramePr>
        <p:xfrm>
          <a:off x="242940" y="1412776"/>
          <a:ext cx="900296" cy="363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296">
                  <a:extLst>
                    <a:ext uri="{9D8B030D-6E8A-4147-A177-3AD203B41FA5}">
                      <a16:colId xmlns:a16="http://schemas.microsoft.com/office/drawing/2014/main" val="1832110460"/>
                    </a:ext>
                  </a:extLst>
                </a:gridCol>
              </a:tblGrid>
              <a:tr h="727250"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10:00</a:t>
                      </a:r>
                    </a:p>
                  </a:txBody>
                  <a:tcPr marL="28570" marR="28570" marT="72567" marB="725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674725"/>
                  </a:ext>
                </a:extLst>
              </a:tr>
              <a:tr h="727250">
                <a:tc>
                  <a:txBody>
                    <a:bodyPr/>
                    <a:lstStyle/>
                    <a:p>
                      <a:r>
                        <a:rPr lang="en-US" sz="2200" b="0" dirty="0"/>
                        <a:t>12:00</a:t>
                      </a:r>
                    </a:p>
                  </a:txBody>
                  <a:tcPr marL="28570" marR="28570" marT="72567" marB="725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9025"/>
                  </a:ext>
                </a:extLst>
              </a:tr>
              <a:tr h="727250">
                <a:tc>
                  <a:txBody>
                    <a:bodyPr/>
                    <a:lstStyle/>
                    <a:p>
                      <a:r>
                        <a:rPr lang="en-US" sz="2200" b="0" dirty="0"/>
                        <a:t>14:00</a:t>
                      </a:r>
                    </a:p>
                  </a:txBody>
                  <a:tcPr marL="28570" marR="28570" marT="72567" marB="725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613986"/>
                  </a:ext>
                </a:extLst>
              </a:tr>
              <a:tr h="727250">
                <a:tc>
                  <a:txBody>
                    <a:bodyPr/>
                    <a:lstStyle/>
                    <a:p>
                      <a:r>
                        <a:rPr lang="en-US" sz="2200" b="0" dirty="0"/>
                        <a:t>16:00</a:t>
                      </a:r>
                    </a:p>
                  </a:txBody>
                  <a:tcPr marL="28570" marR="28570" marT="72567" marB="725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741284"/>
                  </a:ext>
                </a:extLst>
              </a:tr>
              <a:tr h="727250">
                <a:tc>
                  <a:txBody>
                    <a:bodyPr/>
                    <a:lstStyle/>
                    <a:p>
                      <a:r>
                        <a:rPr lang="en-US" sz="2200" b="0" dirty="0"/>
                        <a:t>18:00</a:t>
                      </a:r>
                    </a:p>
                  </a:txBody>
                  <a:tcPr marL="28570" marR="28570" marT="72567" marB="7256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866741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685D66-EC7A-3F47-BCD6-4FFD2D1F0206}"/>
              </a:ext>
            </a:extLst>
          </p:cNvPr>
          <p:cNvCxnSpPr>
            <a:cxnSpLocks/>
          </p:cNvCxnSpPr>
          <p:nvPr/>
        </p:nvCxnSpPr>
        <p:spPr>
          <a:xfrm>
            <a:off x="1143237" y="4955831"/>
            <a:ext cx="7014851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11BE84-7332-0A40-835A-593BA82620E6}"/>
              </a:ext>
            </a:extLst>
          </p:cNvPr>
          <p:cNvCxnSpPr/>
          <p:nvPr/>
        </p:nvCxnSpPr>
        <p:spPr>
          <a:xfrm>
            <a:off x="1143237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2655AA6-2EFA-BA4A-8BCB-0A1BF23D1705}"/>
              </a:ext>
            </a:extLst>
          </p:cNvPr>
          <p:cNvCxnSpPr/>
          <p:nvPr/>
        </p:nvCxnSpPr>
        <p:spPr>
          <a:xfrm>
            <a:off x="1385128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34E2278-E8F5-FC43-AB60-7AF1A74739BC}"/>
              </a:ext>
            </a:extLst>
          </p:cNvPr>
          <p:cNvCxnSpPr/>
          <p:nvPr/>
        </p:nvCxnSpPr>
        <p:spPr>
          <a:xfrm>
            <a:off x="1627019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68B592F-0B42-514A-854C-11B6D2DBAAA1}"/>
              </a:ext>
            </a:extLst>
          </p:cNvPr>
          <p:cNvCxnSpPr/>
          <p:nvPr/>
        </p:nvCxnSpPr>
        <p:spPr>
          <a:xfrm>
            <a:off x="1868911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90B94B6-F3EE-FC4E-97E1-477B943C53E1}"/>
              </a:ext>
            </a:extLst>
          </p:cNvPr>
          <p:cNvCxnSpPr/>
          <p:nvPr/>
        </p:nvCxnSpPr>
        <p:spPr>
          <a:xfrm>
            <a:off x="2110802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18503BA-2610-DD49-8D42-461D45ACFA26}"/>
              </a:ext>
            </a:extLst>
          </p:cNvPr>
          <p:cNvCxnSpPr/>
          <p:nvPr/>
        </p:nvCxnSpPr>
        <p:spPr>
          <a:xfrm>
            <a:off x="2352694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EF72B12-3341-774C-B17C-05A9473BAF9D}"/>
              </a:ext>
            </a:extLst>
          </p:cNvPr>
          <p:cNvCxnSpPr/>
          <p:nvPr/>
        </p:nvCxnSpPr>
        <p:spPr>
          <a:xfrm>
            <a:off x="2594585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86677F1-E0E4-394E-BC85-5883131519A2}"/>
              </a:ext>
            </a:extLst>
          </p:cNvPr>
          <p:cNvCxnSpPr/>
          <p:nvPr/>
        </p:nvCxnSpPr>
        <p:spPr>
          <a:xfrm>
            <a:off x="2857618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02C6471-B708-224B-AAAC-C6108C638D33}"/>
              </a:ext>
            </a:extLst>
          </p:cNvPr>
          <p:cNvCxnSpPr/>
          <p:nvPr/>
        </p:nvCxnSpPr>
        <p:spPr>
          <a:xfrm>
            <a:off x="3078368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7099A60-B6FF-054A-99A8-A266F0C78DEA}"/>
              </a:ext>
            </a:extLst>
          </p:cNvPr>
          <p:cNvCxnSpPr/>
          <p:nvPr/>
        </p:nvCxnSpPr>
        <p:spPr>
          <a:xfrm>
            <a:off x="3320259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5760D5E-061A-784D-BAF5-56FF5410CA77}"/>
              </a:ext>
            </a:extLst>
          </p:cNvPr>
          <p:cNvCxnSpPr/>
          <p:nvPr/>
        </p:nvCxnSpPr>
        <p:spPr>
          <a:xfrm>
            <a:off x="3562151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C66B81B-3A70-DB4A-88ED-B2D412A1A5A9}"/>
              </a:ext>
            </a:extLst>
          </p:cNvPr>
          <p:cNvCxnSpPr/>
          <p:nvPr/>
        </p:nvCxnSpPr>
        <p:spPr>
          <a:xfrm>
            <a:off x="3804042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B918895-E3E2-2544-9DDA-4B9582944ABE}"/>
              </a:ext>
            </a:extLst>
          </p:cNvPr>
          <p:cNvCxnSpPr/>
          <p:nvPr/>
        </p:nvCxnSpPr>
        <p:spPr>
          <a:xfrm>
            <a:off x="4045934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5B4007F-0E7D-314D-A020-948D23C52AC8}"/>
              </a:ext>
            </a:extLst>
          </p:cNvPr>
          <p:cNvCxnSpPr/>
          <p:nvPr/>
        </p:nvCxnSpPr>
        <p:spPr>
          <a:xfrm>
            <a:off x="4287825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4AB0F56-BFF1-E449-A368-D6EDB4BEBD13}"/>
              </a:ext>
            </a:extLst>
          </p:cNvPr>
          <p:cNvCxnSpPr/>
          <p:nvPr/>
        </p:nvCxnSpPr>
        <p:spPr>
          <a:xfrm>
            <a:off x="4529717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ED56C24-FE01-E342-8EEF-A5933C986076}"/>
              </a:ext>
            </a:extLst>
          </p:cNvPr>
          <p:cNvCxnSpPr/>
          <p:nvPr/>
        </p:nvCxnSpPr>
        <p:spPr>
          <a:xfrm>
            <a:off x="4800584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9B16B91-6FF1-654A-B17C-07A8E0F623A7}"/>
              </a:ext>
            </a:extLst>
          </p:cNvPr>
          <p:cNvCxnSpPr/>
          <p:nvPr/>
        </p:nvCxnSpPr>
        <p:spPr>
          <a:xfrm>
            <a:off x="5013499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BBA990F-ED78-614A-9FA6-BCD8851A350C}"/>
              </a:ext>
            </a:extLst>
          </p:cNvPr>
          <p:cNvCxnSpPr/>
          <p:nvPr/>
        </p:nvCxnSpPr>
        <p:spPr>
          <a:xfrm>
            <a:off x="5255391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C0CD539-569E-BB44-A986-3B2A600ABB12}"/>
              </a:ext>
            </a:extLst>
          </p:cNvPr>
          <p:cNvCxnSpPr/>
          <p:nvPr/>
        </p:nvCxnSpPr>
        <p:spPr>
          <a:xfrm>
            <a:off x="5497282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F8964E5-CA41-6947-92D5-D60B78E17066}"/>
              </a:ext>
            </a:extLst>
          </p:cNvPr>
          <p:cNvCxnSpPr/>
          <p:nvPr/>
        </p:nvCxnSpPr>
        <p:spPr>
          <a:xfrm>
            <a:off x="5739174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BC0D73F-A444-3C46-9462-C0271005C67D}"/>
              </a:ext>
            </a:extLst>
          </p:cNvPr>
          <p:cNvCxnSpPr/>
          <p:nvPr/>
        </p:nvCxnSpPr>
        <p:spPr>
          <a:xfrm>
            <a:off x="5981065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9F9BA90-E409-FA48-83CE-08C6883FC133}"/>
              </a:ext>
            </a:extLst>
          </p:cNvPr>
          <p:cNvCxnSpPr/>
          <p:nvPr/>
        </p:nvCxnSpPr>
        <p:spPr>
          <a:xfrm>
            <a:off x="6222957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EE4F934-4818-544F-A223-2640A35FFA86}"/>
              </a:ext>
            </a:extLst>
          </p:cNvPr>
          <p:cNvCxnSpPr/>
          <p:nvPr/>
        </p:nvCxnSpPr>
        <p:spPr>
          <a:xfrm>
            <a:off x="6464848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37" name="OTLSHAPE_TB_00000000000000000000000000000000_ElapsedTime" hidden="1"/>
          <p:cNvSpPr/>
          <p:nvPr>
            <p:custDataLst>
              <p:tags r:id="rId10"/>
            </p:custDataLst>
          </p:nvPr>
        </p:nvSpPr>
        <p:spPr>
          <a:xfrm>
            <a:off x="380894" y="285672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8146"/>
            <a:endParaRPr lang="en-US" sz="165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38" name="OTLSHAPE_TB_00000000000000000000000000000000_TodayMarkerShape" hidden="1"/>
          <p:cNvSpPr/>
          <p:nvPr>
            <p:custDataLst>
              <p:tags r:id="rId11"/>
            </p:custDataLst>
          </p:nvPr>
        </p:nvSpPr>
        <p:spPr>
          <a:xfrm>
            <a:off x="1221689" y="3306759"/>
            <a:ext cx="99788" cy="1164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8146"/>
            <a:endParaRPr lang="en-US" sz="165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39" name="OTLSHAPE_TB_00000000000000000000000000000000_TodayMarkerText" hidden="1"/>
          <p:cNvSpPr txBox="1"/>
          <p:nvPr>
            <p:custDataLst>
              <p:tags r:id="rId12"/>
            </p:custDataLst>
          </p:nvPr>
        </p:nvSpPr>
        <p:spPr>
          <a:xfrm>
            <a:off x="1271388" y="3423212"/>
            <a:ext cx="234038" cy="1127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 defTabSz="838146"/>
            <a:r>
              <a:rPr lang="en-US" sz="733">
                <a:solidFill>
                  <a:prstClr val="black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274" name="OTLSHAPE_M_6a283b367375415b92b0e5fc4e16a0cc_Date" hidden="1"/>
          <p:cNvSpPr txBox="1"/>
          <p:nvPr>
            <p:custDataLst>
              <p:tags r:id="rId13"/>
            </p:custDataLst>
          </p:nvPr>
        </p:nvSpPr>
        <p:spPr>
          <a:xfrm>
            <a:off x="5824110" y="2578580"/>
            <a:ext cx="0" cy="4511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r>
              <a:rPr lang="en-US" sz="733">
                <a:solidFill>
                  <a:srgbClr val="D1282E"/>
                </a:solidFill>
                <a:latin typeface="Calibri" panose="020F0502020204030204" pitchFamily="34" charset="0"/>
              </a:rPr>
              <a:t>Nov 7</a:t>
            </a:r>
          </a:p>
        </p:txBody>
      </p:sp>
      <p:sp>
        <p:nvSpPr>
          <p:cNvPr id="9277" name="OTLSHAPE_M_7b0996464ffd4cd3a3b383ab1ba22438_Date" hidden="1"/>
          <p:cNvSpPr txBox="1"/>
          <p:nvPr>
            <p:custDataLst>
              <p:tags r:id="rId14"/>
            </p:custDataLst>
          </p:nvPr>
        </p:nvSpPr>
        <p:spPr>
          <a:xfrm>
            <a:off x="6849025" y="2845437"/>
            <a:ext cx="0" cy="5639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r>
              <a:rPr lang="en-US" sz="733">
                <a:solidFill>
                  <a:srgbClr val="D1282E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9283" name="OTLSHAPE_T_7c518fb37f2142bb8e0445920d0403b5_ShapePercentage" hidden="1"/>
          <p:cNvSpPr/>
          <p:nvPr>
            <p:custDataLst>
              <p:tags r:id="rId15"/>
            </p:custDataLst>
          </p:nvPr>
        </p:nvSpPr>
        <p:spPr>
          <a:xfrm>
            <a:off x="3297577" y="349303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8146"/>
            <a:endParaRPr lang="en-US" sz="165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84" name="OTLSHAPE_T_7c518fb37f2142bb8e0445920d0403b5_Duration" hidden="1"/>
          <p:cNvSpPr txBox="1"/>
          <p:nvPr>
            <p:custDataLst>
              <p:tags r:id="rId16"/>
            </p:custDataLst>
          </p:nvPr>
        </p:nvSpPr>
        <p:spPr>
          <a:xfrm>
            <a:off x="380895" y="3493523"/>
            <a:ext cx="302691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r>
              <a:rPr lang="en-US" sz="917">
                <a:solidFill>
                  <a:srgbClr val="C0504D"/>
                </a:solidFill>
                <a:latin typeface="Calibri" panose="020F0502020204030204" pitchFamily="34" charset="0"/>
              </a:rPr>
              <a:t>6 days</a:t>
            </a:r>
          </a:p>
        </p:txBody>
      </p:sp>
      <p:sp>
        <p:nvSpPr>
          <p:cNvPr id="9285" name="OTLSHAPE_T_7c518fb37f2142bb8e0445920d0403b5_TextPercentage" hidden="1"/>
          <p:cNvSpPr txBox="1"/>
          <p:nvPr>
            <p:custDataLst>
              <p:tags r:id="rId17"/>
            </p:custDataLst>
          </p:nvPr>
        </p:nvSpPr>
        <p:spPr>
          <a:xfrm>
            <a:off x="380894" y="3635110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286" name="OTLSHAPE_T_7c518fb37f2142bb8e0445920d0403b5_StartDate" hidden="1"/>
          <p:cNvSpPr txBox="1"/>
          <p:nvPr>
            <p:custDataLst>
              <p:tags r:id="rId18"/>
            </p:custDataLst>
          </p:nvPr>
        </p:nvSpPr>
        <p:spPr>
          <a:xfrm>
            <a:off x="380894" y="3635110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87" name="OTLSHAPE_T_7c518fb37f2142bb8e0445920d0403b5_EndDate" hidden="1"/>
          <p:cNvSpPr txBox="1"/>
          <p:nvPr>
            <p:custDataLst>
              <p:tags r:id="rId19"/>
            </p:custDataLst>
          </p:nvPr>
        </p:nvSpPr>
        <p:spPr>
          <a:xfrm>
            <a:off x="380894" y="3635110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91" name="OTLSHAPE_T_be3ae38f60b3402d8a13f1e91eec41f5_ShapePercentage" hidden="1"/>
          <p:cNvSpPr/>
          <p:nvPr>
            <p:custDataLst>
              <p:tags r:id="rId20"/>
            </p:custDataLst>
          </p:nvPr>
        </p:nvSpPr>
        <p:spPr>
          <a:xfrm>
            <a:off x="3798116" y="3737512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8146"/>
            <a:endParaRPr lang="en-US" sz="165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92" name="OTLSHAPE_T_be3ae38f60b3402d8a13f1e91eec41f5_Duration" hidden="1"/>
          <p:cNvSpPr txBox="1"/>
          <p:nvPr>
            <p:custDataLst>
              <p:tags r:id="rId21"/>
            </p:custDataLst>
          </p:nvPr>
        </p:nvSpPr>
        <p:spPr>
          <a:xfrm>
            <a:off x="380894" y="3738005"/>
            <a:ext cx="360901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r>
              <a:rPr lang="en-US" sz="917">
                <a:solidFill>
                  <a:srgbClr val="C0504D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9293" name="OTLSHAPE_T_be3ae38f60b3402d8a13f1e91eec41f5_TextPercentage" hidden="1"/>
          <p:cNvSpPr txBox="1"/>
          <p:nvPr>
            <p:custDataLst>
              <p:tags r:id="rId22"/>
            </p:custDataLst>
          </p:nvPr>
        </p:nvSpPr>
        <p:spPr>
          <a:xfrm>
            <a:off x="380894" y="3879592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294" name="OTLSHAPE_T_be3ae38f60b3402d8a13f1e91eec41f5_StartDate" hidden="1"/>
          <p:cNvSpPr txBox="1"/>
          <p:nvPr>
            <p:custDataLst>
              <p:tags r:id="rId23"/>
            </p:custDataLst>
          </p:nvPr>
        </p:nvSpPr>
        <p:spPr>
          <a:xfrm>
            <a:off x="380894" y="3879592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95" name="OTLSHAPE_T_be3ae38f60b3402d8a13f1e91eec41f5_EndDate" hidden="1"/>
          <p:cNvSpPr txBox="1"/>
          <p:nvPr>
            <p:custDataLst>
              <p:tags r:id="rId24"/>
            </p:custDataLst>
          </p:nvPr>
        </p:nvSpPr>
        <p:spPr>
          <a:xfrm>
            <a:off x="380894" y="3879592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99" name="OTLSHAPE_T_9aa183d65df24b0c8fecd0a002471583_ShapePercentage" hidden="1"/>
          <p:cNvSpPr/>
          <p:nvPr>
            <p:custDataLst>
              <p:tags r:id="rId25"/>
            </p:custDataLst>
          </p:nvPr>
        </p:nvSpPr>
        <p:spPr>
          <a:xfrm>
            <a:off x="3798116" y="398199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8146"/>
            <a:endParaRPr lang="en-US" sz="165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300" name="OTLSHAPE_T_9aa183d65df24b0c8fecd0a002471583_Duration" hidden="1"/>
          <p:cNvSpPr txBox="1"/>
          <p:nvPr>
            <p:custDataLst>
              <p:tags r:id="rId26"/>
            </p:custDataLst>
          </p:nvPr>
        </p:nvSpPr>
        <p:spPr>
          <a:xfrm>
            <a:off x="380894" y="3982485"/>
            <a:ext cx="360901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r>
              <a:rPr lang="en-US" sz="917">
                <a:solidFill>
                  <a:srgbClr val="C0504D"/>
                </a:solidFill>
                <a:latin typeface="Calibri" panose="020F0502020204030204" pitchFamily="34" charset="0"/>
              </a:rPr>
              <a:t>24 days</a:t>
            </a:r>
          </a:p>
        </p:txBody>
      </p:sp>
      <p:sp>
        <p:nvSpPr>
          <p:cNvPr id="9301" name="OTLSHAPE_T_9aa183d65df24b0c8fecd0a002471583_TextPercentage" hidden="1"/>
          <p:cNvSpPr txBox="1"/>
          <p:nvPr>
            <p:custDataLst>
              <p:tags r:id="rId27"/>
            </p:custDataLst>
          </p:nvPr>
        </p:nvSpPr>
        <p:spPr>
          <a:xfrm>
            <a:off x="380894" y="4124074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302" name="OTLSHAPE_T_9aa183d65df24b0c8fecd0a002471583_StartDate" hidden="1"/>
          <p:cNvSpPr txBox="1"/>
          <p:nvPr>
            <p:custDataLst>
              <p:tags r:id="rId28"/>
            </p:custDataLst>
          </p:nvPr>
        </p:nvSpPr>
        <p:spPr>
          <a:xfrm>
            <a:off x="380894" y="4124074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03" name="OTLSHAPE_T_9aa183d65df24b0c8fecd0a002471583_EndDate" hidden="1"/>
          <p:cNvSpPr txBox="1"/>
          <p:nvPr>
            <p:custDataLst>
              <p:tags r:id="rId29"/>
            </p:custDataLst>
          </p:nvPr>
        </p:nvSpPr>
        <p:spPr>
          <a:xfrm>
            <a:off x="380894" y="4124074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07" name="OTLSHAPE_T_06a6a20021ea4acdac20b41f7b37b0dd_ShapePercentage" hidden="1"/>
          <p:cNvSpPr/>
          <p:nvPr>
            <p:custDataLst>
              <p:tags r:id="rId30"/>
            </p:custDataLst>
          </p:nvPr>
        </p:nvSpPr>
        <p:spPr>
          <a:xfrm>
            <a:off x="4370162" y="4226474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8146"/>
            <a:endParaRPr lang="en-US" sz="165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308" name="OTLSHAPE_T_06a6a20021ea4acdac20b41f7b37b0dd_Duration" hidden="1"/>
          <p:cNvSpPr txBox="1"/>
          <p:nvPr>
            <p:custDataLst>
              <p:tags r:id="rId31"/>
            </p:custDataLst>
          </p:nvPr>
        </p:nvSpPr>
        <p:spPr>
          <a:xfrm>
            <a:off x="380894" y="4226966"/>
            <a:ext cx="360901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r>
              <a:rPr lang="en-US" sz="917">
                <a:solidFill>
                  <a:srgbClr val="C0504D"/>
                </a:solidFill>
                <a:latin typeface="Calibri" panose="020F0502020204030204" pitchFamily="34" charset="0"/>
              </a:rPr>
              <a:t>16 days</a:t>
            </a:r>
          </a:p>
        </p:txBody>
      </p:sp>
      <p:sp>
        <p:nvSpPr>
          <p:cNvPr id="9309" name="OTLSHAPE_T_06a6a20021ea4acdac20b41f7b37b0dd_TextPercentage" hidden="1"/>
          <p:cNvSpPr txBox="1"/>
          <p:nvPr>
            <p:custDataLst>
              <p:tags r:id="rId32"/>
            </p:custDataLst>
          </p:nvPr>
        </p:nvSpPr>
        <p:spPr>
          <a:xfrm>
            <a:off x="380894" y="4368554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310" name="OTLSHAPE_T_06a6a20021ea4acdac20b41f7b37b0dd_StartDate" hidden="1"/>
          <p:cNvSpPr txBox="1"/>
          <p:nvPr>
            <p:custDataLst>
              <p:tags r:id="rId33"/>
            </p:custDataLst>
          </p:nvPr>
        </p:nvSpPr>
        <p:spPr>
          <a:xfrm>
            <a:off x="380894" y="4368554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11" name="OTLSHAPE_T_06a6a20021ea4acdac20b41f7b37b0dd_EndDate" hidden="1"/>
          <p:cNvSpPr txBox="1"/>
          <p:nvPr>
            <p:custDataLst>
              <p:tags r:id="rId34"/>
            </p:custDataLst>
          </p:nvPr>
        </p:nvSpPr>
        <p:spPr>
          <a:xfrm>
            <a:off x="380894" y="4368554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15" name="OTLSHAPE_T_e6f5c918bdd649a1ac919cf22468a23b_ShapePercentage" hidden="1"/>
          <p:cNvSpPr/>
          <p:nvPr>
            <p:custDataLst>
              <p:tags r:id="rId35"/>
            </p:custDataLst>
          </p:nvPr>
        </p:nvSpPr>
        <p:spPr>
          <a:xfrm>
            <a:off x="4989877" y="447095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8146"/>
            <a:endParaRPr lang="en-US" sz="165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316" name="OTLSHAPE_T_e6f5c918bdd649a1ac919cf22468a23b_Duration" hidden="1"/>
          <p:cNvSpPr txBox="1"/>
          <p:nvPr>
            <p:custDataLst>
              <p:tags r:id="rId36"/>
            </p:custDataLst>
          </p:nvPr>
        </p:nvSpPr>
        <p:spPr>
          <a:xfrm>
            <a:off x="380894" y="4471447"/>
            <a:ext cx="360901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r>
              <a:rPr lang="en-US" sz="917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9317" name="OTLSHAPE_T_e6f5c918bdd649a1ac919cf22468a23b_TextPercentage" hidden="1"/>
          <p:cNvSpPr txBox="1"/>
          <p:nvPr>
            <p:custDataLst>
              <p:tags r:id="rId37"/>
            </p:custDataLst>
          </p:nvPr>
        </p:nvSpPr>
        <p:spPr>
          <a:xfrm>
            <a:off x="380894" y="4613036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318" name="OTLSHAPE_T_e6f5c918bdd649a1ac919cf22468a23b_StartDate" hidden="1"/>
          <p:cNvSpPr txBox="1"/>
          <p:nvPr>
            <p:custDataLst>
              <p:tags r:id="rId38"/>
            </p:custDataLst>
          </p:nvPr>
        </p:nvSpPr>
        <p:spPr>
          <a:xfrm>
            <a:off x="380894" y="4613036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319" name="OTLSHAPE_T_e6f5c918bdd649a1ac919cf22468a23b_EndDate" hidden="1"/>
          <p:cNvSpPr txBox="1"/>
          <p:nvPr>
            <p:custDataLst>
              <p:tags r:id="rId39"/>
            </p:custDataLst>
          </p:nvPr>
        </p:nvSpPr>
        <p:spPr>
          <a:xfrm>
            <a:off x="380894" y="4613036"/>
            <a:ext cx="0" cy="1411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838146"/>
            <a:endParaRPr lang="en-US" sz="917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17D8E05-AB98-DD44-8DF7-A7110403F543}"/>
              </a:ext>
            </a:extLst>
          </p:cNvPr>
          <p:cNvCxnSpPr/>
          <p:nvPr/>
        </p:nvCxnSpPr>
        <p:spPr>
          <a:xfrm>
            <a:off x="6948631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84E11FC-C8D9-0342-B9A0-6FDF676F8E25}"/>
              </a:ext>
            </a:extLst>
          </p:cNvPr>
          <p:cNvCxnSpPr/>
          <p:nvPr/>
        </p:nvCxnSpPr>
        <p:spPr>
          <a:xfrm>
            <a:off x="7190522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8032EE7-34BF-C74D-861E-A5F69EA35F8B}"/>
              </a:ext>
            </a:extLst>
          </p:cNvPr>
          <p:cNvCxnSpPr/>
          <p:nvPr/>
        </p:nvCxnSpPr>
        <p:spPr>
          <a:xfrm>
            <a:off x="7432414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C9451AA-A4DF-004A-9F5D-13AC2973FCBC}"/>
              </a:ext>
            </a:extLst>
          </p:cNvPr>
          <p:cNvCxnSpPr/>
          <p:nvPr/>
        </p:nvCxnSpPr>
        <p:spPr>
          <a:xfrm>
            <a:off x="7674305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2CD3CF5-9121-A640-B7DB-F7679C20A7E4}"/>
              </a:ext>
            </a:extLst>
          </p:cNvPr>
          <p:cNvCxnSpPr/>
          <p:nvPr/>
        </p:nvCxnSpPr>
        <p:spPr>
          <a:xfrm>
            <a:off x="1143237" y="4955831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08BA6D7E-E11F-B24A-8A44-BA2685E94FE7}"/>
              </a:ext>
            </a:extLst>
          </p:cNvPr>
          <p:cNvCxnSpPr/>
          <p:nvPr/>
        </p:nvCxnSpPr>
        <p:spPr>
          <a:xfrm>
            <a:off x="2857618" y="4955831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34A4CC07-41F8-7D43-ABE7-83F671725CD1}"/>
              </a:ext>
            </a:extLst>
          </p:cNvPr>
          <p:cNvCxnSpPr/>
          <p:nvPr/>
        </p:nvCxnSpPr>
        <p:spPr>
          <a:xfrm>
            <a:off x="4800584" y="4955831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6C011D0-240F-4448-A350-F7E729152116}"/>
              </a:ext>
            </a:extLst>
          </p:cNvPr>
          <p:cNvGrpSpPr/>
          <p:nvPr/>
        </p:nvGrpSpPr>
        <p:grpSpPr>
          <a:xfrm>
            <a:off x="6724781" y="4841539"/>
            <a:ext cx="0" cy="228584"/>
            <a:chOff x="4248671" y="2628478"/>
            <a:chExt cx="0" cy="144016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264F2A5-9D45-4747-A81A-2A7345760C3D}"/>
                </a:ext>
              </a:extLst>
            </p:cNvPr>
            <p:cNvCxnSpPr>
              <a:cxnSpLocks/>
            </p:cNvCxnSpPr>
            <p:nvPr/>
          </p:nvCxnSpPr>
          <p:spPr>
            <a:xfrm>
              <a:off x="4248671" y="2628478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A010B3C-434B-DD4F-87FE-818234E787AA}"/>
                </a:ext>
              </a:extLst>
            </p:cNvPr>
            <p:cNvCxnSpPr>
              <a:cxnSpLocks/>
            </p:cNvCxnSpPr>
            <p:nvPr/>
          </p:nvCxnSpPr>
          <p:spPr>
            <a:xfrm>
              <a:off x="4248671" y="2700486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EB7C7DF-7DDF-C341-9E9B-5690B33CCCBE}"/>
              </a:ext>
            </a:extLst>
          </p:cNvPr>
          <p:cNvCxnSpPr/>
          <p:nvPr/>
        </p:nvCxnSpPr>
        <p:spPr>
          <a:xfrm>
            <a:off x="7916197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B71BA13-09E5-D945-ADCF-3957AB22C5EB}"/>
              </a:ext>
            </a:extLst>
          </p:cNvPr>
          <p:cNvCxnSpPr/>
          <p:nvPr/>
        </p:nvCxnSpPr>
        <p:spPr>
          <a:xfrm>
            <a:off x="8158088" y="4841539"/>
            <a:ext cx="0" cy="114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518FD1B-6310-8C46-BDF0-21CEFB3AD62F}"/>
              </a:ext>
            </a:extLst>
          </p:cNvPr>
          <p:cNvSpPr txBox="1"/>
          <p:nvPr/>
        </p:nvSpPr>
        <p:spPr>
          <a:xfrm>
            <a:off x="1371821" y="1610943"/>
            <a:ext cx="1497917" cy="77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22" dirty="0"/>
              <a:t>Entry interviews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DBFF7BC-C786-6B47-B2C5-6F100800D192}"/>
              </a:ext>
            </a:extLst>
          </p:cNvPr>
          <p:cNvSpPr txBox="1"/>
          <p:nvPr/>
        </p:nvSpPr>
        <p:spPr>
          <a:xfrm>
            <a:off x="1371821" y="3164838"/>
            <a:ext cx="1477963" cy="77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22" dirty="0" err="1"/>
              <a:t>Incentiviz-ation</a:t>
            </a:r>
            <a:endParaRPr lang="en-US" sz="2222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AAA3884-5C14-E849-A85D-2D8C1F251780}"/>
              </a:ext>
            </a:extLst>
          </p:cNvPr>
          <p:cNvSpPr txBox="1"/>
          <p:nvPr/>
        </p:nvSpPr>
        <p:spPr>
          <a:xfrm>
            <a:off x="1371821" y="3888305"/>
            <a:ext cx="1653690" cy="77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22" dirty="0"/>
              <a:t>Threat modelling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4863056-3291-B749-8108-00D0D4C97D7F}"/>
              </a:ext>
            </a:extLst>
          </p:cNvPr>
          <p:cNvSpPr txBox="1"/>
          <p:nvPr/>
        </p:nvSpPr>
        <p:spPr>
          <a:xfrm>
            <a:off x="3144009" y="3161067"/>
            <a:ext cx="1623784" cy="77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22" dirty="0"/>
              <a:t>Continuous Reminder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813E5EE-8BFF-E744-AF7F-8746DECDE0E6}"/>
              </a:ext>
            </a:extLst>
          </p:cNvPr>
          <p:cNvSpPr txBox="1"/>
          <p:nvPr/>
        </p:nvSpPr>
        <p:spPr>
          <a:xfrm>
            <a:off x="5076056" y="3180688"/>
            <a:ext cx="1693240" cy="77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22" dirty="0"/>
              <a:t>Continuous Reminder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98009A0-1A84-AA4D-A44B-9156FEDF4ACB}"/>
              </a:ext>
            </a:extLst>
          </p:cNvPr>
          <p:cNvSpPr txBox="1"/>
          <p:nvPr/>
        </p:nvSpPr>
        <p:spPr>
          <a:xfrm>
            <a:off x="6878766" y="1610943"/>
            <a:ext cx="1579165" cy="77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22" dirty="0"/>
              <a:t>Exit interviews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CD1A28B-512A-994A-A9E8-1FB728764F18}"/>
              </a:ext>
            </a:extLst>
          </p:cNvPr>
          <p:cNvGrpSpPr/>
          <p:nvPr/>
        </p:nvGrpSpPr>
        <p:grpSpPr>
          <a:xfrm rot="16200000">
            <a:off x="-498193" y="3302967"/>
            <a:ext cx="3192321" cy="90538"/>
            <a:chOff x="644079" y="252214"/>
            <a:chExt cx="2438400" cy="72008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F29A494-8299-1B4A-9FE8-087110D3FCAB}"/>
                </a:ext>
              </a:extLst>
            </p:cNvPr>
            <p:cNvCxnSpPr>
              <a:cxnSpLocks/>
            </p:cNvCxnSpPr>
            <p:nvPr/>
          </p:nvCxnSpPr>
          <p:spPr>
            <a:xfrm>
              <a:off x="644079" y="324222"/>
              <a:ext cx="24384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E9C2585-7C28-2245-939D-4B0933EDCC69}"/>
                </a:ext>
              </a:extLst>
            </p:cNvPr>
            <p:cNvCxnSpPr/>
            <p:nvPr/>
          </p:nvCxnSpPr>
          <p:spPr>
            <a:xfrm>
              <a:off x="6440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79DA298E-7268-2745-AA98-2FCF17652D0B}"/>
                </a:ext>
              </a:extLst>
            </p:cNvPr>
            <p:cNvCxnSpPr/>
            <p:nvPr/>
          </p:nvCxnSpPr>
          <p:spPr>
            <a:xfrm>
              <a:off x="7964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58B14113-6F6E-A949-8F03-07C62A01F417}"/>
                </a:ext>
              </a:extLst>
            </p:cNvPr>
            <p:cNvCxnSpPr/>
            <p:nvPr/>
          </p:nvCxnSpPr>
          <p:spPr>
            <a:xfrm>
              <a:off x="9488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E17104B-E508-5C42-BDA8-CCB7EA838B41}"/>
                </a:ext>
              </a:extLst>
            </p:cNvPr>
            <p:cNvCxnSpPr/>
            <p:nvPr/>
          </p:nvCxnSpPr>
          <p:spPr>
            <a:xfrm>
              <a:off x="11012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DF02575E-375D-124E-9F9E-7A2120CAA26E}"/>
                </a:ext>
              </a:extLst>
            </p:cNvPr>
            <p:cNvCxnSpPr/>
            <p:nvPr/>
          </p:nvCxnSpPr>
          <p:spPr>
            <a:xfrm>
              <a:off x="12536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14C2A06-C1EF-FA46-B9A1-78CA77E32352}"/>
                </a:ext>
              </a:extLst>
            </p:cNvPr>
            <p:cNvCxnSpPr/>
            <p:nvPr/>
          </p:nvCxnSpPr>
          <p:spPr>
            <a:xfrm>
              <a:off x="14060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9BE9999-D12F-344F-A10B-3FE613C70E20}"/>
                </a:ext>
              </a:extLst>
            </p:cNvPr>
            <p:cNvCxnSpPr/>
            <p:nvPr/>
          </p:nvCxnSpPr>
          <p:spPr>
            <a:xfrm>
              <a:off x="15584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81903737-3892-534D-9BE4-4FF33603A689}"/>
                </a:ext>
              </a:extLst>
            </p:cNvPr>
            <p:cNvCxnSpPr/>
            <p:nvPr/>
          </p:nvCxnSpPr>
          <p:spPr>
            <a:xfrm>
              <a:off x="172419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410C1205-BAD7-A24A-8D02-9437559E29B3}"/>
                </a:ext>
              </a:extLst>
            </p:cNvPr>
            <p:cNvCxnSpPr/>
            <p:nvPr/>
          </p:nvCxnSpPr>
          <p:spPr>
            <a:xfrm>
              <a:off x="18632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DA2A3816-B9F5-8244-AF6A-12EF73DCC459}"/>
                </a:ext>
              </a:extLst>
            </p:cNvPr>
            <p:cNvCxnSpPr/>
            <p:nvPr/>
          </p:nvCxnSpPr>
          <p:spPr>
            <a:xfrm>
              <a:off x="20156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CA68417-F0A6-F040-971D-E58B862168D5}"/>
                </a:ext>
              </a:extLst>
            </p:cNvPr>
            <p:cNvCxnSpPr/>
            <p:nvPr/>
          </p:nvCxnSpPr>
          <p:spPr>
            <a:xfrm>
              <a:off x="21680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F15594A7-8C0D-504F-A0C0-16CEAC0E3315}"/>
                </a:ext>
              </a:extLst>
            </p:cNvPr>
            <p:cNvCxnSpPr/>
            <p:nvPr/>
          </p:nvCxnSpPr>
          <p:spPr>
            <a:xfrm>
              <a:off x="23204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D889F861-2CB0-1340-8618-7F21F392FCCF}"/>
                </a:ext>
              </a:extLst>
            </p:cNvPr>
            <p:cNvCxnSpPr/>
            <p:nvPr/>
          </p:nvCxnSpPr>
          <p:spPr>
            <a:xfrm>
              <a:off x="24728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90A74BD-2264-1448-B17C-1C19FAFD9EAA}"/>
                </a:ext>
              </a:extLst>
            </p:cNvPr>
            <p:cNvCxnSpPr/>
            <p:nvPr/>
          </p:nvCxnSpPr>
          <p:spPr>
            <a:xfrm>
              <a:off x="26252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6D6A483-6917-2045-A856-A9D2332CF2FC}"/>
                </a:ext>
              </a:extLst>
            </p:cNvPr>
            <p:cNvCxnSpPr/>
            <p:nvPr/>
          </p:nvCxnSpPr>
          <p:spPr>
            <a:xfrm>
              <a:off x="27776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338D8CC-524B-2444-B01C-B30F1B803A30}"/>
                </a:ext>
              </a:extLst>
            </p:cNvPr>
            <p:cNvCxnSpPr/>
            <p:nvPr/>
          </p:nvCxnSpPr>
          <p:spPr>
            <a:xfrm>
              <a:off x="2948335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40C6BACC-1FA0-6C46-83BB-BFE42648DC81}"/>
                </a:ext>
              </a:extLst>
            </p:cNvPr>
            <p:cNvCxnSpPr/>
            <p:nvPr/>
          </p:nvCxnSpPr>
          <p:spPr>
            <a:xfrm>
              <a:off x="3082479" y="252214"/>
              <a:ext cx="0" cy="72008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99938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SXNUZW1wbGF0ZSI6dHJ1ZSwiVmVyc2lvbiI6eyIkaWQiOiIyIiwiVmVyc2lvbiI6IjMuMC4xIiwiT3JpZ2luYWxBc3NlbWJseVZlcnNpb24iOiIxLjAwLjAwLjAwIiwiRWRpdGlvbiI6IlBsdXMiLCJJc1BsdXNFZGl0aW9uIjp0cnVlfSwiRWZmZWN0IjoxLCJTdHlsZSI6eyIkaWQiOiIzIiwiVGltZWJhbmRTdHlsZSI6eyIkaWQiOiI0IiwiU2NhbGVNYXJraW5nIjowLCJTaGFwZSI6MTMsIlNoYXBlU3R5bGUiOnsiJGlkIjoiNSIsIk1hcmdpbiI6eyIkaWQiOiI2IiwiVG9wIjowLCJMZWZ0IjoxMCwiUmlnaHQiOjEwLCJCb3R0b20iOjB9LCJQYWRkaW5nIjp7IiRpZCI6IjciLCJUb3AiOjMsIkxlZnQiOjEzLCJSaWdodCI6MTMsIkJvdHRvbSI6M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vcmJlbCIsIklzQm9sZCI6ZmFsc2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b3JiZWwiLCJJc0JvbGQiOmZhbHN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g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mZhbHN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zMSwiRyI6MjMwLCJCIjoyMz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AsIkciOjAsIkIiOjB9fSwiQXBwZW5kWWVhck9uWWVhckNoYW5nZSI6dHJ1ZSwiRWxhcHNlZFRpbWVGb3JtYXQiOjEsIlRvZGF5TWFya2VyUG9zaXRpb24iOjAsIlF1aWNrUG9zaXRpb24iOjMsIkFic29sdXRlUG9zaXRpb24iOjIyOS41LCJNYXJnaW4iOnsiJGlkIjoiNDkiLCJUb3AiOjAsIkxlZnQiOjEwLCJSaWdodCI6MTAsIkJvdHRvbSI6MH0sIlBhZGRpbmciOnsiJGlkIjoiNTAiLCJUb3AiOjAsIkxlZnQiOjAsIlJpZ2h0IjowLCJCb3R0b20iOjB9LCJCYWNrZ3JvdW5kIjp7IiRpZCI6IjUxIiwiQ29sb3IiOnsiJGlkIjoiNTIiLCJBIjoyNTUsIlIiOjY4LCJHIjo4NCwiQiI6MTA2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NzksIkciOjEyOSwiQiI6MTg5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0LCJGb250TmFtZSI6IkNvcmJlbC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EsIkZvbnROYW1lIjoiQ29yYmVsIiwiSXNCb2xkIjpmYWxzZSwiSXNJdGFsaWMiOmZhbHNlLCJJc1VuZGVybGluZWQiOmZhbHNlLCJQYXJlbnRTdHlsZSI6bnVsbH0sIkF1dG9TaXplIjowLCJGb3JlZ3JvdW5kIjp7IiRpZCI6Ijc0IiwiQ29sb3IiOnsiJGlkIjoiNzUiLCJBIjoyNTUsIlIiOjIwOSwiRyI6NDAsIkIiOjQ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Mi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iwiRm9udE5hbWUiOiJDYWxpYnJpIiwiSXNCb2xkIjpmYWxzZSwiSXNJdGFsaWMiOmZhbHNlLCJJc1VuZGVybGluZWQiOmZhbHNlLCJQYXJlbnRTdHlsZSI6bnVsbH0sIkF1dG9TaXplIjowLCJGb3JlZ3JvdW5kIjp7IiRpZCI6IjkwIiwiQ29sb3IiOnsiJGlkIjoiOTEiLCJBIjoyNTUsIlIiOjI1NSwiRyI6MjU1LCJCIjoyNTV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MxLCJHIjoyMzAsIkIiOjIzMH19LCJMaW5lV2VpZ2h0IjowLjAsIkxpbmVUeXBlIjowLCJQYXJlbnRTdHlsZSI6bnVsbH0sIlZlcnRpY2FsQ29ubmVjdG9yU3R5bGUiOnsiJGlkIjoiOTgiLCJMaW5lQ29sb3IiOnsiJGlkIjoiOTkiLCIkdHlwZSI6Ik5MUkUuQ29tbW9uLkRvbS5Tb2xpZENvbG9yQnJ1c2gsIE5MUkUuQ29tbW9uIiwiQ29sb3IiOnsiJGlkIjoiMTAwIiwiQSI6MjU1LCJSIjoyMzEsIkciOjIzMCwiQiI6MjMwfX0sIkxpbmVXZWlnaHQiOjAuMCwiTGluZVR5cGUiOjAsIlBhcmVudFN0eWxlIjpudWxsfSwiTWFyZ2luIjpudWxsLCJTdGFydERhdGVQb3NpdGlvbiI6NCwiRW5kRGF0ZVBvc2l0aW9uIjo0LCJUaXRsZVBvc2l0aW9uIjozLCJEdXJhdGlvblBvc2l0aW9uIjo2LCJQZXJjZW50YWdlQ29tcGxldGVkUG9zaXRpb24iOjYsIlNwYWNpbmciOjEw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NCwiRm9udE5hbWUiOiJDb3JiZWwiLCJJc0JvbGQiOmZhbHNlLCJJc0l0YWxpYyI6ZmFsc2UsIklzVW5kZXJsaW5lZCI6ZmFsc2UsIlBhcmVudFN0eWxlIjpudWxsfSwiQXV0b1NpemUiOjAsIkZvcmVncm91bmQiOnsiJGlkIjoiMTA5IiwiQ29sb3IiOnsiJGlkIjoiMTEwIiwiQSI6MjU1LCJSIjowLCJHIjowLCJCIjowfX0sIk1heFdpZHRoIjoyMDAuMCwiTWF4SGVpZ2h0IjoiSW5maW5pdHkiLCJTbWFydEZvcmVncm91bmRJc0FjdGl2ZSI6ZmFsc2UsIkhvcml6b250YWxBbGlnbm1lbnQiOjI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ZmFsc2V9LCJTY2FsZSI6eyIkaWQiOiIxMjIiLCJTdGFydERhdGUiOiIyMDE3LTA1LTEwVDIzOjU5OjU5Ljk5OVoiLCJFbmREYXRlIjoiMjAxOC0wMS0zMFQyMzo1OTo1OS45OTlaIiwiRm9ybWF0IjoiTU1NIiwiVHlwZSI6MiwiQXV0b0RhdGVSYW5nZSI6dHJ1ZSwiV29ya2luZ0RheXMiOjMxLCJUb2RheU1hcmtlclRleHQiOiJUb2RheSIsIkF1dG9TY2FsZVR5cGUiOnRydWV9LCJNaWxlc3RvbmVzIjpbeyIkaWQiOiIxMjMiLCJEYXRlIjoiMjAxNy0wNS0xMF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yNTUsIlIiOjAsIkciOjExNCwiQiI6MTg4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gsIkciOjEyNywiQiI6MTk1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wLCJGb250TmFtZSI6IkNhbGlicmkiLCJJc0JvbGQiOnRydWUsIklzSXRhbGljIjpmYWxzZSwiSXNVbmRlcmxpbmVkIjpmYWxzZSwiUGFyZW50U3R5bGUiOnsiJHJlZiI6IjY2In19LCJBdXRvU2l6ZSI6MCwiRm9yZWdyb3VuZCI6eyIkaWQiOiIxMzUiLCJDb2xvciI6eyIkaWQiOiIxMzYiLCJBIjoyNTUsIlIiOjU5LCJHIjo4OSwiQiI6MTUyfX0sIk1heFdpZHRoIjo1MS42MjUwMzgxNDY5NzI2NTY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hbGlicmkiLCJJc0JvbGQiOmZhbHNlLCJJc0l0YWxpYyI6ZmFsc2UsIklzVW5kZXJsaW5lZCI6ZmFsc2UsIlBhcmVudFN0eWxlIjp7IiRyZWYiOiI3MyJ9fSwiQXV0b1NpemUiOjAsIkZvcmVncm91bmQiOnsiJGlkIjoiMTQwIiwiQ29sb3IiOnsiJGlkIjoiMTQxIiwiQSI6MjU1LCJSIjoxMjcsIkciOjEyNywiQiI6MTI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yIiwiTGluZUNvbG9yIjpudWxsLCJMaW5lV2VpZ2h0IjowLjAsIkxpbmVUeXBlIjowLCJQYXJlbnRTdHlsZSI6bnVsbH0sIlBhcmVudFN0eWxlIjp7IiRyZWYiOiI3MiJ9fSwiRGF0ZUZvcm1hdCI6eyIkcmVmIjoiNzkifSwiSXNWaXNpYmxlIjp0cnVlLCJQYXJlbnRTdHlsZSI6eyIkcmVmIjoiNTMifX0sIlBvc2l0aW9uIjp7IlJhdGlvIjowLjE3NTM5NjAyMjA5MDIwNTQ0LCJJc0N1c3RvbSI6dHJ1ZX0sIklkIjoiYTU4ZjI5NDgtN2MwMy00M2MwLThhYmMtZjQxOTEzZTQwY2FlIiwiSW1wb3J0SWQiOm51bGwsIlRpdGxlIjoiTWlsZXN0b25lIDEiLCJOb3RlIjpudWxsLCJIeXBlcmxpbmsiOm51bGwsIklzQ2hhbmdlZCI6ZmFsc2UsIklzTmV3Ijp0cnVlfSx7IiRpZCI6IjE0MyIsIkRhdGUiOiIyMDE3LTA1LTE1VDIzOjU5OjU5Ljk5OVoiLCJTdHlsZSI6eyIkaWQiOiIxNDQiLCJTaGFwZSI6MiwiQ29ubmVjdG9yTWFyZ2luIjp7IiRyZWYiOiI1NCJ9LCJDb25uZWN0b3JTdHlsZSI6eyIkaWQiOiIxNDUiLCJMaW5lQ29sb3IiOnsiJGlkIjoiMTQ2IiwiJHR5cGUiOiJOTFJFLkNvbW1vbi5Eb20uU29saWRDb2xvckJydXNoLCBOTFJFLkNvbW1vbiIsIkNvbG9yIjp7IiRpZCI6IjE0NyIsIkEiOjI1NSwiUiI6OCwiRyI6MTI3LCJCIjoxOTV9fSwiTGluZVdlaWdodCI6MS4wLCJMaW5lVHlwZSI6MCwiUGFyZW50U3R5bGUiOnsiJHJlZiI6IjU1In19LCJJc0JlbG93VGltZWJhbmQiOmZhbHNlLCJIaWRlRGF0ZSI6ZmFsc2UsIlNoYXBlU2l6ZSI6MSwiU3BhY2luZyI6MC4wLCJQYWRkaW5nIjp7IiRpZCI6IjE0OCIsIlRvcCI6MCwiTGVmdCI6MCwiUmlnaHQiOjAsIkJvdHRvbSI6MH0sIlNoYXBlU3R5bGUiOnsiJGlkIjoiMTQ5IiwiTWFyZ2luIjp7IiRyZWYiOiI2MCJ9LCJQYWRkaW5nIjp7IiRyZWYiOiI2MSJ9LCJCYWNrZ3JvdW5kIjp7IiRpZCI6IjE1MCIsIkNvbG9yIjp7IiRpZCI6IjE1MSIsIkEiOjI1NSwiUiI6OCwiRyI6MTI3LCJCIjoxOTV9fSwiSXNWaXNpYmxlIjp0cnVlLCJXaWR0aCI6MTMuMCwiSGVpZ2h0IjoxMy4wLCJCb3JkZXJTdHlsZSI6eyIkaWQiOiIxNTIiLCJMaW5lQ29sb3IiOnsiJHJlZiI6IjYzIn0sIkxpbmVXZWlnaHQiOjAuMCwiTGluZVR5cGUiOjAsIlBhcmVudFN0eWxlIjp7IiRyZWYiOiI2MiJ9fSwiUGFyZW50U3R5bGUiOnsiJHJlZiI6IjU5In19LCJUaXRsZVN0eWxlIjp7IiRpZCI6IjE1MyIsIkZvbnRTZXR0aW5ncyI6eyIkaWQiOiIxNTQiLCJGb250U2l6ZSI6MTAsIkZvbnROYW1lIjoiQ2FsaWJyaSIsIklzQm9sZCI6dHJ1ZSwiSXNJdGFsaWMiOmZhbHNlLCJJc1VuZGVybGluZWQiOmZhbHNlLCJQYXJlbnRTdHlsZSI6eyIkcmVmIjoiNjYifX0sIkF1dG9TaXplIjowLCJGb3JlZ3JvdW5kIjp7IiRpZCI6IjE1NSIsIkNvbG9yIjp7IiRpZCI6IjE1NiIsIkEiOjI1NSwiUiI6NTksIkciOjg5LCJCIjoxNTJ9fSwiTWF4V2lkdGgiOjUxLjYyNTAzODE0Njk3MjY1Ni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3IiwiTGluZUNvbG9yIjpudWxsLCJMaW5lV2VpZ2h0IjowLjAsIkxpbmVUeXBlIjowLCJQYXJlbnRTdHlsZSI6bnVsbH0sIlBhcmVudFN0eWxlIjp7IiRyZWYiOiI2NSJ9fSwiRGF0ZVN0eWxlIjp7IiRpZCI6IjE1OCIsIkZvbnRTZXR0aW5ncyI6eyIkaWQiOiIxNTkiLCJGb250U2l6ZSI6MTAsIkZvbnROYW1lIjoiQ2FsaWJyaSIsIklzQm9sZCI6ZmFsc2UsIklzSXRhbGljIjpmYWxzZSwiSXNVbmRlcmxpbmVkIjpmYWxzZSwiUGFyZW50U3R5bGUiOnsiJHJlZiI6IjczIn19LCJBdXRvU2l6ZSI6MCwiRm9yZWdyb3VuZCI6eyIkaWQiOiIxNjAiLCJDb2xvciI6eyIkaWQiOiIxNjE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IiLCJMaW5lQ29sb3IiOm51bGwsIkxpbmVXZWlnaHQiOjAuMCwiTGluZVR5cGUiOjAsIlBhcmVudFN0eWxlIjpudWxsfSwiUGFyZW50U3R5bGUiOnsiJHJlZiI6IjcyIn19LCJEYXRlRm9ybWF0Ijp7IiRyZWYiOiI3OSJ9LCJJc1Zpc2libGUiOnRydWUsIlBhcmVudFN0eWxlIjp7IiRyZWYiOiI1MyJ9fSwiUG9zaXRpb24iOnsiUmF0aW8iOjAuMTA4MDkzMTc2OTQ3Njk5NjUsIklzQ3VzdG9tIjp0cnVlfSwiSWQiOiI1Mjc0M2RlOC1iYjZkLTQwNDQtODk2Zi00NzM4OThmZTlkYTciLCJJbXBvcnRJZCI6bnVsbCwiVGl0bGUiOiJNaWxlc3RvbmUgMiIsIk5vdGUiOm51bGwsIkh5cGVybGluayI6bnVsbCwiSXNDaGFuZ2VkIjpmYWxzZSwiSXNOZXciOnRydWV9LHsiJGlkIjoiMTYzIiwiRGF0ZSI6IjIwMTctMDctMjFUMjM6NTk6NTkuOTk5WiIsIlN0eWxlIjp7IiRpZCI6IjE2NCIsIlNoYXBlIjo4LCJDb25uZWN0b3JNYXJnaW4iOnsiJHJlZiI6IjU0In0sIkNvbm5lY3RvclN0eWxlIjp7IiRpZCI6IjE2NSIsIkxpbmVDb2xvciI6eyIkaWQiOiIxNjYiLCIkdHlwZSI6Ik5MUkUuQ29tbW9uLkRvbS5Tb2xpZENvbG9yQnJ1c2gsIE5MUkUuQ29tbW9uIiwiQ29sb3IiOnsiJGlkIjoiMTY3IiwiQSI6MjU1LCJSIjo4LCJHIjoxMjcsIkIiOjE5NX19LCJMaW5lV2VpZ2h0IjoxLjAsIkxpbmVUeXBlIjowLCJQYXJlbnRTdHlsZSI6eyIkcmVmIjoiNTUifX0sIklzQmVsb3dUaW1lYmFuZCI6ZmFsc2UsIkhpZGVEYXRlIjpmYWxzZSwiU2hhcGVTaXplIjoxLCJTcGFjaW5nIjowLjAsIlBhZGRpbmciOnsiJGlkIjoiMTY4IiwiVG9wIjowLCJMZWZ0IjowLCJSaWdodCI6MCwiQm90dG9tIjowfSwiU2hhcGVTdHlsZSI6eyIkaWQiOiIxNjkiLCJNYXJnaW4iOnsiJHJlZiI6IjYwIn0sIlBhZGRpbmciOnsiJHJlZiI6IjYxIn0sIkJhY2tncm91bmQiOnsiJGlkIjoiMTcwIiwiQ29sb3IiOnsiJGlkIjoiMTcxIiwiQSI6MjU1LCJSIjo4LCJHIjoxMjcsIkIiOjE5NX19LCJJc1Zpc2libGUiOnRydWUsIldpZHRoIjoxOC4wLCJIZWlnaHQiOjIwLjAsIkJvcmRlclN0eWxlIjp7IiRpZCI6IjE3MiIsIkxpbmVDb2xvciI6eyIkcmVmIjoiNjMifSwiTGluZVdlaWdodCI6MC4wLCJMaW5lVHlwZSI6MCwiUGFyZW50U3R5bGUiOnsiJHJlZiI6IjYyIn19LCJQYXJlbnRTdHlsZSI6eyIkcmVmIjoiNTkifX0sIlRpdGxlU3R5bGUiOnsiJGlkIjoiMTczIiwiRm9udFNldHRpbmdzIjp7IiRpZCI6IjE3NCIsIkZvbnRTaXplIjoxMCwiRm9udE5hbWUiOiJDYWxpYnJpIiwiSXNCb2xkIjp0cnVlLCJJc0l0YWxpYyI6ZmFsc2UsIklzVW5kZXJsaW5lZCI6ZmFsc2UsIlBhcmVudFN0eWxlIjp7IiRyZWYiOiI2NiJ9fSwiQXV0b1NpemUiOjAsIkZvcmVncm91bmQiOnsiJGlkIjoiMTc1IiwiQ29sb3IiOnsiJGlkIjoiMTc2IiwiQSI6MjU1LCJSIjo1OSwiRyI6ODksIkIiOjE1Mn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ciLCJMaW5lQ29sb3IiOm51bGwsIkxpbmVXZWlnaHQiOjAuMCwiTGluZVR5cGUiOjAsIlBhcmVudFN0eWxlIjpudWxsfSwiUGFyZW50U3R5bGUiOnsiJHJlZiI6IjY1In19LCJEYXRlU3R5bGUiOnsiJGlkIjoiMTc4IiwiRm9udFNldHRpbmdzIjp7IiRpZCI6IjE3OSIsIkZvbnRTaXplIjoxMCwiRm9udE5hbWUiOiJDYWxpYnJpIiwiSXNCb2xkIjpmYWxzZSwiSXNJdGFsaWMiOmZhbHNlLCJJc1VuZGVybGluZWQiOmZhbHNlLCJQYXJlbnRTdHlsZSI6eyIkcmVmIjoiNzMifX0sIkF1dG9TaXplIjowLCJGb3JlZ3JvdW5kIjp7IiRpZCI6IjE4MCIsIkNvbG9yIjp7IiRpZCI6IjE4MS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MiIsIkxpbmVDb2xvciI6bnVsbCwiTGluZVdlaWdodCI6MC4wLCJMaW5lVHlwZSI6MCwiUGFyZW50U3R5bGUiOm51bGx9LCJQYXJlbnRTdHlsZSI6eyIkcmVmIjoiNzIifX0sIkRhdGVGb3JtYXQiOnsiJHJlZiI6Ijc5In0sIklzVmlzaWJsZSI6dHJ1ZSwiUGFyZW50U3R5bGUiOnsiJHJlZiI6IjUzIn19LCJQb3NpdGlvbiI6eyJSYXRpbyI6MC4wODQwNjI1NjIxNjU0MzY5MjIsIklzQ3VzdG9tIjp0cnVlfSwiSWQiOiJhNTRiYzgyNy1iMDUxLTQ2ZDEtOGI1NS05ZjYxODcyM2UyYjQiLCJJbXBvcnRJZCI6bnVsbCwiVGl0bGUiOiJNaWxlc3RvbmUgMyIsIk5vdGUiOm51bGwsIkh5cGVybGluayI6bnVsbCwiSXNDaGFuZ2VkIjpmYWxzZSwiSXNOZXciOnRydWV9LHsiJGlkIjoiMTgzIiwiRGF0ZSI6IjIwMTctMDgtMTJUMjM6NTk6NTkuOTk5WiIsIlN0eWxlIjp7IiRpZCI6IjE4NCIsIlNoYXBlIjo4LCJDb25uZWN0b3JNYXJnaW4iOnsiJHJlZiI6IjU0In0sIkNvbm5lY3RvclN0eWxlIjp7IiRpZCI6IjE4NSIsIkxpbmVDb2xvciI6eyIkaWQiOiIxODYiLCIkdHlwZSI6Ik5MUkUuQ29tbW9uLkRvbS5Tb2xpZENvbG9yQnJ1c2gsIE5MUkUuQ29tbW9uIiwiQ29sb3IiOnsiJGlkIjoiMTg3IiwiQSI6MjU1LCJSIjoyMjAsIkciOjg5LCJCIjozNn19LCJMaW5lV2VpZ2h0IjoxLjAsIkxpbmVUeXBlIjowLCJQYXJlbnRTdHlsZSI6eyIkcmVmIjoiNTUifX0sIklzQmVsb3dUaW1lYmFuZCI6ZmFsc2UsIkhpZGVEYXRlIjpmYWxzZSwiU2hhcGVTaXplIjoxLCJTcGFjaW5nIjowLjAsIlBhZGRpbmciOnsiJGlkIjoiMTg4IiwiVG9wIjowLCJMZWZ0IjowLCJSaWdodCI6MCwiQm90dG9tIjowfSwiU2hhcGVTdHlsZSI6eyIkaWQiOiIxODkiLCJNYXJnaW4iOnsiJHJlZiI6IjYwIn0sIlBhZGRpbmciOnsiJHJlZiI6IjYxIn0sIkJhY2tncm91bmQiOnsiJGlkIjoiMTkwIiwiQ29sb3IiOnsiJGlkIjoiMTkxIiwiQSI6MjU1LCJSIjoyMjAsIkciOjg5LCJCIjozNn19LCJJc1Zpc2libGUiOnRydWUsIldpZHRoIjoxOC4wLCJIZWlnaHQiOjIwLjAsIkJvcmRlclN0eWxlIjp7IiRpZCI6IjE5MiIsIkxpbmVDb2xvciI6eyIkcmVmIjoiNjMifSwiTGluZVdlaWdodCI6MC4wLCJMaW5lVHlwZSI6MCwiUGFyZW50U3R5bGUiOnsiJHJlZiI6IjYyIn19LCJQYXJlbnRTdHlsZSI6eyIkcmVmIjoiNTkifX0sIlRpdGxlU3R5bGUiOnsiJGlkIjoiMTkzIiwiRm9udFNldHRpbmdzIjp7IiRpZCI6IjE5NCIsIkZvbnRTaXplIjoxMCwiRm9udE5hbWUiOiJDYWxpYnJpIiwiSXNCb2xkIjp0cnVlLCJJc0l0YWxpYyI6ZmFsc2UsIklzVW5kZXJsaW5lZCI6ZmFsc2UsIlBhcmVudFN0eWxlIjp7IiRyZWYiOiI2NiJ9fSwiQXV0b1NpemUiOjAsIkZvcmVncm91bmQiOnsiJGlkIjoiMTk1IiwiQ29sb3IiOnsiJGlkIjoiMTk2IiwiQSI6MjU1LCJSIjoyMTAsIkciOjcxLCJCIjozOH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TciLCJMaW5lQ29sb3IiOm51bGwsIkxpbmVXZWlnaHQiOjAuMCwiTGluZVR5cGUiOjAsIlBhcmVudFN0eWxlIjpudWxsfSwiUGFyZW50U3R5bGUiOnsiJHJlZiI6IjY1In19LCJEYXRlU3R5bGUiOnsiJGlkIjoiMTk4IiwiRm9udFNldHRpbmdzIjp7IiRpZCI6IjE5OSIsIkZvbnRTaXplIjoxMCwiRm9udE5hbWUiOiJDYWxpYnJpIiwiSXNCb2xkIjpmYWxzZSwiSXNJdGFsaWMiOmZhbHNlLCJJc1VuZGVybGluZWQiOmZhbHNlLCJQYXJlbnRTdHlsZSI6eyIkcmVmIjoiNzMifX0sIkF1dG9TaXplIjowLCJGb3JlZ3JvdW5kIjp7IiRpZCI6IjIwMCIsIkNvbG9yIjp7IiRpZCI6IjIwMS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MiIsIkxpbmVDb2xvciI6bnVsbCwiTGluZVdlaWdodCI6MC4wLCJMaW5lVHlwZSI6MCwiUGFyZW50U3R5bGUiOm51bGx9LCJQYXJlbnRTdHlsZSI6eyIkcmVmIjoiNzIifX0sIkRhdGVGb3JtYXQiOnsiJHJlZiI6Ijc5In0sIklzVmlzaWJsZSI6dHJ1ZSwiUGFyZW50U3R5bGUiOnsiJHJlZiI6IjUzIn19LCJQb3NpdGlvbiI6eyJSYXRpbyI6MC4xNDY3NTAzNTgyOTg5NzI3OSwiSXNDdXN0b20iOnRydWV9LCJJZCI6IjkzYWZiNTU0LTU1MmEtNDIyMS1hNTM4LTBmNzkxOTQwOWFhNyIsIkltcG9ydElkIjpudWxsLCJUaXRsZSI6Ik1pbGVzdG9uZSA0IiwiTm90ZSI6bnVsbCwiSHlwZXJsaW5rIjpudWxsLCJJc0NoYW5nZWQiOmZhbHNlLCJJc05ldyI6dHJ1ZX0seyIkaWQiOiIyMDMiLCJEYXRlIjoiMjAxNy0xMS0wN1QyMzo1OTo1OS45OTlaIiwiU3R5bGUiOnsiJGlkIjoiMjA0IiwiU2hhcGUiOjE0LCJDb25uZWN0b3JNYXJnaW4iOnsiJHJlZiI6IjU0In0sIkNvbm5lY3RvclN0eWxlIjp7IiRpZCI6IjIwNSIsIkxpbmVDb2xvciI6eyIkaWQiOiIyMDYiLCIkdHlwZSI6Ik5MUkUuQ29tbW9uLkRvbS5Tb2xpZENvbG9yQnJ1c2gsIE5MUkUuQ29tbW9uIiwiQ29sb3IiOnsiJGlkIjoiMjA3IiwiQSI6MjU1LCJSIjoyNTUsIkciOjE5MiwiQiI6MH19LCJMaW5lV2VpZ2h0IjoxLjAsIkxpbmVUeXBlIjowLCJQYXJlbnRTdHlsZSI6eyIkcmVmIjoiNTUifX0sIklzQmVsb3dUaW1lYmFuZCI6ZmFsc2UsIkhpZGVEYXRlIjpmYWxzZSwiU2hhcGVTaXplIjoxLCJTcGFjaW5nIjowLjAsIlBhZGRpbmciOnsiJGlkIjoiMjA4IiwiVG9wIjowLCJMZWZ0IjowLCJSaWdodCI6MCwiQm90dG9tIjowfSwiU2hhcGVTdHlsZSI6eyIkaWQiOiIyMDkiLCJNYXJnaW4iOnsiJHJlZiI6IjYwIn0sIlBhZGRpbmciOnsiJHJlZiI6IjYxIn0sIkJhY2tncm91bmQiOnsiJGlkIjoiMjEwIiwiQ29sb3IiOnsiJGlkIjoiMjExIiwiQSI6MjU1LCJSIjoyNTUsIkciOjE5MiwiQiI6MH19LCJJc1Zpc2libGUiOnRydWUsIldpZHRoIjoxOC4wLCJIZWlnaHQiOjIwLjAsIkJvcmRlclN0eWxlIjp7IiRpZCI6IjIxMiIsIkxpbmVDb2xvciI6eyIkcmVmIjoiNjMifSwiTGluZVdlaWdodCI6MC4wLCJMaW5lVHlwZSI6MCwiUGFyZW50U3R5bGUiOnsiJHJlZiI6IjYyIn19LCJQYXJlbnRTdHlsZSI6eyIkcmVmIjoiNTkifX0sIlRpdGxlU3R5bGUiOnsiJGlkIjoiMjEzIiwiRm9udFNldHRpbmdzIjp7IiRpZCI6IjIxNCIsIkZvbnRTaXplIjoxMCwiRm9udE5hbWUiOiJDYWxpYnJpIiwiSXNCb2xkIjp0cnVlLCJJc0l0YWxpYyI6ZmFsc2UsIklzVW5kZXJsaW5lZCI6ZmFsc2UsIlBhcmVudFN0eWxlIjp7IiRyZWYiOiI2NiJ9fSwiQXV0b1NpemUiOjAsIkZvcmVncm91bmQiOnsiJGlkIjoiMjE1IiwiQ29sb3IiOnsiJGlkIjoiMjE2IiwiQSI6MjU1LCJSIjoyNTUsIkciOjE1MywiQiI6MH19LCJNYXhXaWR0aCI6NTE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TciLCJMaW5lQ29sb3IiOm51bGwsIkxpbmVXZWlnaHQiOjAuMCwiTGluZVR5cGUiOjAsIlBhcmVudFN0eWxlIjpudWxsfSwiUGFyZW50U3R5bGUiOnsiJHJlZiI6IjY1In19LCJEYXRlU3R5bGUiOnsiJGlkIjoiMjE4IiwiRm9udFNldHRpbmdzIjp7IiRpZCI6IjIxOS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IyMCIsIkxpbmVDb2xvciI6bnVsbCwiTGluZVdlaWdodCI6MC4wLCJMaW5lVHlwZSI6MCwiUGFyZW50U3R5bGUiOm51bGx9LCJQYXJlbnRTdHlsZSI6eyIkcmVmIjoiNzIifX0sIkRhdGVGb3JtYXQiOnsiJHJlZiI6Ijc5In0sIklzVmlzaWJsZSI6dHJ1ZSwiUGFyZW50U3R5bGUiOnsiJHJlZiI6IjUzIn19LCJQb3NpdGlvbiI6eyJSYXRpbyI6MC4xMDExMzUzMTA0MjAyODM1NiwiSXNDdXN0b20iOnRydWV9LCJJZCI6IjZhMjgzYjM2LTczNzUtNDE1Yi05MmIwLWU1ZmM0ZTE2YTBjYyIsIkltcG9ydElkIjpudWxsLCJUaXRsZSI6Ik1pbGVzdG9uZSA1IiwiTm90ZSI6bnVsbCwiSHlwZXJsaW5rIjpudWxsLCJJc0NoYW5nZWQiOmZhbHNlLCJJc05ldyI6dHJ1ZX0seyIkaWQiOiIyMjEiLCJEYXRlIjoiMjAxNy0xMi0yMFQyMzo1OTo1OS45OTlaIiwiU3R5bGUiOnsiJGlkIjoiMjIyIiwiU2hhcGUiOjgsIkNvbm5lY3Rvck1hcmdpbiI6eyIkcmVmIjoiNTQifSwiQ29ubmVjdG9yU3R5bGUiOnsiJGlkIjoiMjIzIiwiTGluZUNvbG9yIjp7IiRpZCI6IjIyNCIsIiR0eXBlIjoiTkxSRS5Db21tb24uRG9tLlNvbGlkQ29sb3JCcnVzaCwgTkxSRS5Db21tb24iLCJDb2xvciI6eyIkaWQiOiIyMjUiLCJBIjoyNTUsIlIiOjk4LCJHIjoxODEsIkIiOjEyM319LCJMaW5lV2VpZ2h0IjoxLjAsIkxpbmVUeXBlIjowLCJQYXJlbnRTdHlsZSI6eyIkcmVmIjoiNTUifX0sIklzQmVsb3dUaW1lYmFuZCI6ZmFsc2UsIkhpZGVEYXRlIjpmYWxzZSwiU2hhcGVTaXplIjoxLCJTcGFjaW5nIjowLjAsIlBhZGRpbmciOnsiJGlkIjoiMjI2IiwiVG9wIjowLCJMZWZ0IjowLCJSaWdodCI6MCwiQm90dG9tIjowfSwiU2hhcGVTdHlsZSI6eyIkaWQiOiIyMjciLCJNYXJnaW4iOnsiJHJlZiI6IjYwIn0sIlBhZGRpbmciOnsiJHJlZiI6IjYxIn0sIkJhY2tncm91bmQiOnsiJGlkIjoiMjI4IiwiQ29sb3IiOnsiJGlkIjoiMjI5IiwiQSI6MjU1LCJSIjo5OCwiRyI6MTgxLCJCIjoxMjN9fSwiSXNWaXNpYmxlIjp0cnVlLCJXaWR0aCI6MTguMCwiSGVpZ2h0IjoyMC4wLCJCb3JkZXJTdHlsZSI6eyIkaWQiOiIyMzAiLCJMaW5lQ29sb3IiOnsiJHJlZiI6IjYzIn0sIkxpbmVXZWlnaHQiOjAuMCwiTGluZVR5cGUiOjAsIlBhcmVudFN0eWxlIjp7IiRyZWYiOiI2MiJ9fSwiUGFyZW50U3R5bGUiOnsiJHJlZiI6IjU5In19LCJUaXRsZVN0eWxlIjp7IiRpZCI6IjIzMSIsIkZvbnRTZXR0aW5ncyI6eyIkaWQiOiIyMzIiLCJGb250U2l6ZSI6MTAsIkZvbnROYW1lIjoiQ2FsaWJyaSIsIklzQm9sZCI6dHJ1ZSwiSXNJdGFsaWMiOmZhbHNlLCJJc1VuZGVybGluZWQiOmZhbHNlLCJQYXJlbnRTdHlsZSI6eyIkcmVmIjoiNjYifX0sIkF1dG9TaXplIjowLCJGb3JlZ3JvdW5kIjp7IiRpZCI6IjIzMyIsIkNvbG9yIjp7IiRpZCI6IjIzNC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M1IiwiTGluZUNvbG9yIjpudWxsLCJMaW5lV2VpZ2h0IjowLjAsIkxpbmVUeXBlIjowLCJQYXJlbnRTdHlsZSI6bnVsbH0sIlBhcmVudFN0eWxlIjp7IiRyZWYiOiI2NSJ9fSwiRGF0ZVN0eWxlIjp7IiRpZCI6IjIzNiIsIkZvbnRTZXR0aW5ncyI6eyIkaWQiOiIyMzc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MzgiLCJMaW5lQ29sb3IiOm51bGwsIkxpbmVXZWlnaHQiOjAuMCwiTGluZVR5cGUiOjAsIlBhcmVudFN0eWxlIjpudWxsfSwiUGFyZW50U3R5bGUiOnsiJHJlZiI6IjcyIn19LCJEYXRlRm9ybWF0Ijp7IiRyZWYiOiI3OSJ9LCJJc1Zpc2libGUiOnRydWUsIlBhcmVudFN0eWxlIjp7IiRyZWYiOiI1MyJ9fSwiUG9zaXRpb24iOnsiUmF0aW8iOjAuMDU4NjkyMTk3NDQ2NDY5OTA0LCJJc0N1c3RvbSI6dHJ1ZX0sIklkIjoiN2IwOTk2NDYtNGZmZC00Y2QzLWEzYjMtODNhYjFiYTIyNDM4IiwiSW1wb3J0SWQiOm51bGwsIlRpdGxlIjoiTWlsZXN0b25lIDYiLCJOb3RlIjpudWxsLCJIeXBlcmxpbmsiOm51bGwsIklzQ2hhbmdlZCI6ZmFsc2UsIklzTmV3Ijp0cnVlfSx7IiRpZCI6IjIzOSIsIkRhdGUiOiIyMDE4LTAxLTMwVDIzOjU5OjU5Ljk5OVoiLCJTdHlsZSI6eyIkaWQiOiIyNDAiLCJTaGFwZSI6MTMsIkNvbm5lY3Rvck1hcmdpbiI6eyIkcmVmIjoiNTQifSwiQ29ubmVjdG9yU3R5bGUiOnsiJGlkIjoiMjQxIiwiTGluZUNvbG9yIjp7IiRpZCI6IjI0MiIsIiR0eXBlIjoiTkxSRS5Db21tb24uRG9tLlNvbGlkQ29sb3JCcnVzaCwgTkxSRS5Db21tb24iLCJDb2xvciI6eyIkaWQiOiIyNDMiLCJBIjoyNTUsIlIiOjk4LCJHIjoxODEsIkIiOjEyM319LCJMaW5lV2VpZ2h0IjoxLjAsIkxpbmVUeXBlIjowLCJQYXJlbnRTdHlsZSI6eyIkcmVmIjoiNTUifX0sIklzQmVsb3dUaW1lYmFuZCI6ZmFsc2UsIkhpZGVEYXRlIjpmYWxzZSwiU2hhcGVTaXplIjoyLCJTcGFjaW5nIjowLjAsIlBhZGRpbmciOnsiJGlkIjoiMjQ0IiwiVG9wIjowLCJMZWZ0IjowLCJSaWdodCI6MCwiQm90dG9tIjowfSwiU2hhcGVTdHlsZSI6eyIkaWQiOiIyNDUiLCJNYXJnaW4iOnsiJHJlZiI6IjYwIn0sIlBhZGRpbmciOnsiJHJlZiI6IjYxIn0sIkJhY2tncm91bmQiOnsiJGlkIjoiMjQ2IiwiQ29sb3IiOnsiJGlkIjoiMjQ3IiwiQSI6MjU1LCJSIjo5OCwiRyI6MTgxLCJCIjoxMjN9fSwiSXNWaXNpYmxlIjp0cnVlLCJXaWR0aCI6MjQuMCwiSGVpZ2h0IjoyNi4wLCJCb3JkZXJTdHlsZSI6eyIkaWQiOiIyNDgiLCJMaW5lQ29sb3IiOnsiJHJlZiI6IjYzIn0sIkxpbmVXZWlnaHQiOjAuMCwiTGluZVR5cGUiOjAsIlBhcmVudFN0eWxlIjp7IiRyZWYiOiI2MiJ9fSwiUGFyZW50U3R5bGUiOnsiJHJlZiI6IjU5In19LCJUaXRsZVN0eWxlIjp7IiRpZCI6IjI0OSIsIkZvbnRTZXR0aW5ncyI6eyIkaWQiOiIyNTAiLCJGb250U2l6ZSI6MTAsIkZvbnROYW1lIjoiQ2FsaWJyaSIsIklzQm9sZCI6dHJ1ZSwiSXNJdGFsaWMiOmZhbHNlLCJJc1VuZGVybGluZWQiOmZhbHNlLCJQYXJlbnRTdHlsZSI6eyIkcmVmIjoiNjYifX0sIkF1dG9TaXplIjowLCJGb3JlZ3JvdW5kIjp7IiRpZCI6IjI1MSIsIkNvbG9yIjp7IiRpZCI6IjI1Mi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zIiwiTGluZUNvbG9yIjpudWxsLCJMaW5lV2VpZ2h0IjowLjAsIkxpbmVUeXBlIjowLCJQYXJlbnRTdHlsZSI6bnVsbH0sIlBhcmVudFN0eWxlIjp7IiRyZWYiOiI2NSJ9fSwiRGF0ZVN0eWxlIjp7IiRpZCI6IjI1NCIsIkZvbnRTZXR0aW5ncyI6eyIkaWQiOiIyNTUiLCJGb250U2l6ZSI6MTAsIkZvbnROYW1lIjoiQ2FsaWJyaSIsIklzQm9sZCI6ZmFsc2UsIklzSXRhbGljIjpmYWxzZSwiSXNVbmRlcmxpbmVkIjpmYWxzZSwiUGFyZW50U3R5bGUiOnsiJHJlZiI6IjczIn19LCJBdXRvU2l6ZSI6MCwiRm9yZWdyb3VuZCI6eyIkaWQiOiIyNTYiLCJDb2xvciI6eyIkaWQiOiIyNTc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TgiLCJMaW5lQ29sb3IiOm51bGwsIkxpbmVXZWlnaHQiOjAuMCwiTGluZVR5cGUiOjAsIlBhcmVudFN0eWxlIjpudWxsfSwiUGFyZW50U3R5bGUiOnsiJHJlZiI6IjcyIn19LCJEYXRlRm9ybWF0Ijp7IiRyZWYiOiI3OSJ9LCJJc1Zpc2libGUiOnRydWUsIlBhcmVudFN0eWxlIjp7IiRyZWYiOiI1MyJ9fSwiUG9zaXRpb24iOnsiUmF0aW8iOjAuMDkxNzY1MjI3MTQxMjAzNywiSXNDdXN0b20iOnRydWV9LCJJZCI6IjdmNTgzZGUwLTg1NGEtNGNhYy1iODk4LTM3ZjNhMzc5YmI0YSIsIkltcG9ydElkIjpudWxsLCJUaXRsZSI6Ik1pbGVzdG9uZSA3IiwiTm90ZSI6bnVsbCwiSHlwZXJsaW5rIjpudWxsLCJJc0NoYW5nZWQiOmZhbHNlLCJJc05ldyI6dHJ1ZX1dLCJUYXNrcyI6W3siJGlkIjoiMjU5IiwiR3JvdXBOYW1lIjpudWxsLCJTdGFydERhdGUiOiIyMDE3LTA3LTI1VDAwOjAwOjAwWiIsIkVuZERhdGUiOiIyMDE3LTA4LTAxVDIzOjU5OjU5Ljk5OVoiLCJQZXJjZW50YWdlQ29tcGxldGUiOm51bGwsIlN0eWxlIjp7IiRpZCI6IjI2MCIsIlNoYXBlIjoyLCJTaGFwZVRoaWNrbmVzcyI6MSwiRHVyYXRpb25Gb3JtYXQiOjAsIkluY2x1ZGVOb25Xb3JraW5nRGF5c0luRHVyYXRpb24iOmZhbHNlLCJQZXJjZW50YWdlQ29tcGxldGVTdHlsZSI6eyIkaWQiOiIyNjEiLCJGb250U2V0dGluZ3MiOnsiJGlkIjoiMjYy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YzIiwiTGluZUNvbG9yIjpudWxsLCJMaW5lV2VpZ2h0IjowLjAsIkxpbmVUeXBlIjowLCJQYXJlbnRTdHlsZSI6bnVsbH0sIlBhcmVudFN0eWxlIjp7IiRyZWYiOiI4MSJ9fSwiRHVyYXRpb25TdHlsZSI6eyIkaWQiOiIyNjQiLCJGb250U2V0dGluZ3MiOnsiJGlkIjoiMjY1IiwiRm9udFNpemUiOjEwLCJGb250TmFtZSI6IkNhbGlicmkiLCJJc0JvbGQiOmZhbHNlLCJJc0l0YWxpYyI6ZmFsc2UsIklzVW5kZXJsaW5lZCI6ZmFsc2UsIlBhcmVudFN0eWxlIjp7IiRyZWYiOiI4OSJ9fSwiQXV0b1NpemUiOjAsIkZvcmVncm91bmQiOnsiJGlkIjoiMjY2IiwiQ29sb3IiOnsiJGlkIjoiMjY3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2OCIsIkxpbmVDb2xvciI6bnVsbCwiTGluZVdlaWdodCI6MC4wLCJMaW5lVHlwZSI6MCwiUGFyZW50U3R5bGUiOm51bGx9LCJQYXJlbnRTdHlsZSI6eyIkcmVmIjoiODgifX0sIkhvcml6b250YWxDb25uZWN0b3JTdHlsZSI6eyIkaWQiOiIyNjkiLCJMaW5lQ29sb3IiOnsiJHJlZiI6Ijk2In0sIkxpbmVXZWlnaHQiOjAuMCwiTGluZVR5cGUiOjAsIlBhcmVudFN0eWxlIjp7IiRyZWYiOiI5NSJ9fSwiVmVydGljYWxDb25uZWN0b3JTdHlsZSI6eyIkaWQiOiIyNzA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yNzEiLCJNYXJnaW4iOnsiJHJlZiI6IjEwMiJ9LCJQYWRkaW5nIjp7IiRyZWYiOiIxMDMifSwiQmFja2dyb3VuZCI6eyIkaWQiOiIyNzIiLCJDb2xvciI6eyIkaWQiOiIyNzMiLCJBIjoyNTUsIlIiOjgsIkciOjEyNywiQiI6MTk1fX0sIklzVmlzaWJsZSI6dHJ1ZSwiV2lkdGgiOjAuMCwiSGVpZ2h0IjoxNi4wLCJCb3JkZXJTdHlsZSI6eyIkaWQiOiIyNzQiLCJMaW5lQ29sb3IiOnsiJGlkIjoiMjc1IiwiJHR5cGUiOiJOTFJFLkNvbW1vbi5Eb20uU29saWRDb2xvckJydXNoLCBOTFJFLkNvbW1vbiIsIkNvbG9yIjp7IiRpZCI6IjI3NiIsIkEiOjI1NSwiUiI6MjU1LCJHIjowLCJCIjowfX0sIkxpbmVXZWlnaHQiOjAuMCwiTGluZVR5cGUiOjAsIlBhcmVudFN0eWxlIjpudWxsfSwiUGFyZW50U3R5bGUiOnsiJHJlZiI6IjEwMSJ9fSwiVGl0bGVTdHlsZSI6eyIkaWQiOiIyNzciLCJGb250U2V0dGluZ3MiOnsiJGlkIjoiMjc4IiwiRm9udFNpemUiOjEwLCJGb250TmFtZSI6IkNhbGlicmkiLCJJc0JvbGQiOnRydWUsIklzSXRhbGljIjpmYWxzZSwiSXNVbmRlcmxpbmVkIjpmYWxzZSwiUGFyZW50U3R5bGUiOnsiJHJlZiI6IjEwOCJ9fSwiQXV0b1NpemUiOjAsIkZvcmVncm91bmQiOnsiJGlkIjoiMjc5IiwiQ29sb3IiOnsiJGlkIjoiMjgwIiwiQSI6MjU1LCJSIjowLCJHIjoxMTIsIkIiOjE5Mn19LCJNYXhXaWR0aCI6NTAuODY3MDA4MjA5MjI4NTE2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yODEiLCJMaW5lQ29sb3IiOm51bGwsIkxpbmVXZWlnaHQiOjAuMCwiTGluZVR5cGUiOjAsIlBhcmVudFN0eWxlIjpudWxsfSwiUGFyZW50U3R5bGUiOnsiJHJlZiI6IjEwNyJ9fSwiRGF0ZVN0eWxlIjp7IiRpZCI6IjI4MiIsIkZvbnRTZXR0aW5ncyI6eyIkaWQiOiIyODMiLCJGb250U2l6ZSI6MTAsIkZvbnROYW1lIjoiQ2FsaWJyaSIsIklzQm9sZCI6ZmFsc2UsIklzSXRhbGljIjpmYWxzZSwiSXNVbmRlcmxpbmVkIjpmYWxzZSwiUGFyZW50U3R5bGUiOnsiJHJlZiI6IjExNSJ9fSwiQXV0b1NpemUiOjAsIkZvcmVncm91bmQiOnsiJGlkIjoiMjg0IiwiQ29sb3IiOnsiJGlkIjoiMjg1IiwiQSI6MjU1LCJSIjoxMjcsIkciOjEyNywiQiI6MTI3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g2IiwiTGluZUNvbG9yIjpudWxsLCJMaW5lV2VpZ2h0IjowLjAsIkxpbmVUeXBlIjowLCJQYXJlbnRTdHlsZSI6bnVsbH0sIlBhcmVudFN0eWxlIjp7IiRyZWYiOiIxMTQifX0sIkRhdGVGb3JtYXQiOnsiJGlkIjoiMjg3IiwiRm9ybWF0U3RyaW5nIjoiTU1NIGQiLCJTZXBhcmF0b3IiOiIvIiwiVXNlSW50ZXJuYXRpb25hbERhdGVGb3JtYXQiOmZhbHNlfSwiSXNWaXNpYmxlIjp0cnVlLCJQYXJlbnRTdHlsZSI6eyIkcmVmIjoiODAifX0sIkluZGV4IjoxLCJJZCI6IjdjNTE4ZmIzLTdmMjEtNDJiYi04ZTA0LTQ1OTIwZDA0MDNiNSIsIkltcG9ydElkIjpudWxsLCJUaXRsZSI6IlRhc2sgMSBIZXJlIiwiTm90ZSI6bnVsbCwiSHlwZXJsaW5rIjpudWxsLCJJc0NoYW5nZWQiOmZhbHNlLCJJc05ldyI6dHJ1ZX0seyIkaWQiOiIyODgiLCJHcm91cE5hbWUiOm51bGwsIlN0YXJ0RGF0ZSI6IjIwMTctMDgtMTVUMDA6MDA6MDBaIiwiRW5kRGF0ZSI6IjIwMTctMDktMDdUMjM6NTk6NTkuOTk5WiIsIlBlcmNlbnRhZ2VDb21wbGV0ZSI6bnVsbCwiU3R5bGUiOnsiJGlkIjoiMjg5IiwiU2hhcGUiOjIsIlNoYXBlVGhpY2tuZXNzIjoxLCJEdXJhdGlvbkZvcm1hdCI6MCwiSW5jbHVkZU5vbldvcmtpbmdEYXlzSW5EdXJhdGlvbiI6ZmFsc2UsIlBlcmNlbnRhZ2VDb21wbGV0ZVN0eWxlIjp7IiRpZCI6IjI5MCIsIkZvbnRTZXR0aW5ncyI6eyIkaWQiOiIyOT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TIiLCJMaW5lQ29sb3IiOm51bGwsIkxpbmVXZWlnaHQiOjAuMCwiTGluZVR5cGUiOjAsIlBhcmVudFN0eWxlIjpudWxsfSwiUGFyZW50U3R5bGUiOnsiJHJlZiI6IjgxIn19LCJEdXJhdGlvblN0eWxlIjp7IiRpZCI6IjI5MyIsIkZvbnRTZXR0aW5ncyI6eyIkaWQiOiIyOTQiLCJGb250U2l6ZSI6MTAsIkZvbnROYW1lIjoiQ2FsaWJyaSIsIklzQm9sZCI6ZmFsc2UsIklzSXRhbGljIjpmYWxzZSwiSXNVbmRlcmxpbmVkIjpmYWxzZSwiUGFyZW50U3R5bGUiOnsiJHJlZiI6Ijg5In19LCJBdXRvU2l6ZSI6MCwiRm9yZWdyb3VuZCI6eyIkaWQiOiIyOTUiLCJDb2xvciI6eyIkaWQiOiIyOTYiLCJBIjoyNTUsIlIiOjE5MiwiRyI6ODAsIkIiOjc3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k3IiwiTGluZUNvbG9yIjpudWxsLCJMaW5lV2VpZ2h0IjowLjAsIkxpbmVUeXBlIjowLCJQYXJlbnRTdHlsZSI6bnVsbH0sIlBhcmVudFN0eWxlIjp7IiRyZWYiOiI4OCJ9fSwiSG9yaXpvbnRhbENvbm5lY3RvclN0eWxlIjp7IiRpZCI6IjI5OCIsIkxpbmVDb2xvciI6eyIkcmVmIjoiOTYifSwiTGluZVdlaWdodCI6MC4wLCJMaW5lVHlwZSI6MCwiUGFyZW50U3R5bGUiOnsiJHJlZiI6Ijk1In19LCJWZXJ0aWNhbENvbm5lY3RvclN0eWxlIjp7IiRpZCI6IjI5OS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0cnVlLCJQZXJjZW50YWdlQ29tcGxldGVTaGFwZU9wYWNpdHkiOjM1LCJTaGFwZVN0eWxlIjp7IiRpZCI6IjMwMCIsIk1hcmdpbiI6eyIkcmVmIjoiMTAyIn0sIlBhZGRpbmciOnsiJHJlZiI6IjEwMyJ9LCJCYWNrZ3JvdW5kIjp7IiRpZCI6IjMwMSIsIkNvbG9yIjp7IiRpZCI6IjMwMiIsIkEiOjI1NSwiUiI6MjEwLCJHIjo3MSwiQiI6Mzh9fSwiSXNWaXNpYmxlIjp0cnVlLCJXaWR0aCI6MC4wLCJIZWlnaHQiOjE2LjAsIkJvcmRlclN0eWxlIjp7IiRpZCI6IjMwMyIsIkxpbmVDb2xvciI6eyIkaWQiOiIzMDQiLCIkdHlwZSI6Ik5MUkUuQ29tbW9uLkRvbS5Tb2xpZENvbG9yQnJ1c2gsIE5MUkUuQ29tbW9uIiwiQ29sb3IiOnsiJGlkIjoiMzA1IiwiQSI6MjU1LCJSIjoyNTUsIkciOjAsIkIiOjB9fSwiTGluZVdlaWdodCI6MC4wLCJMaW5lVHlwZSI6MCwiUGFyZW50U3R5bGUiOm51bGx9LCJQYXJlbnRTdHlsZSI6eyIkcmVmIjoiMTAxIn19LCJUaXRsZVN0eWxlIjp7IiRpZCI6IjMwNiIsIkZvbnRTZXR0aW5ncyI6eyIkaWQiOiIzMDciLCJGb250U2l6ZSI6MTAsIkZvbnROYW1lIjoiQ2FsaWJyaSIsIklzQm9sZCI6dHJ1ZSwiSXNJdGFsaWMiOmZhbHNlLCJJc1VuZGVybGluZWQiOmZhbHNlLCJQYXJlbnRTdHlsZSI6eyIkcmVmIjoiMTA4In19LCJBdXRvU2l6ZSI6MCwiRm9yZWdyb3VuZCI6eyIkaWQiOiIzMDgiLCJDb2xvciI6eyIkaWQiOiIzMDkiLCJBIjoyNTUsIlIiOjIxMCwiRyI6NzEsIkIiOjM4fX0sIk1heFdpZHRoIjo1MS40OTgwMzE2MTYyMTA5Mzg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xMCIsIkxpbmVDb2xvciI6bnVsbCwiTGluZVdlaWdodCI6MC4wLCJMaW5lVHlwZSI6MCwiUGFyZW50U3R5bGUiOm51bGx9LCJQYXJlbnRTdHlsZSI6eyIkcmVmIjoiMTA3In19LCJEYXRlU3R5bGUiOnsiJGlkIjoiMzExIiwiRm9udFNldHRpbmdzIjp7IiRpZCI6IjMxMiIsIkZvbnRTaXplIjoxMCwiRm9udE5hbWUiOiJDYWxpYnJpIiwiSXNCb2xkIjpmYWxzZSwiSXNJdGFsaWMiOmZhbHNlLCJJc1VuZGVybGluZWQiOmZhbHNlLCJQYXJlbnRTdHlsZSI6eyIkcmVmIjoiMTE1In19LCJBdXRvU2l6ZSI6MCwiRm9yZWdyb3VuZCI6eyIkaWQiOiIzMTMiLCJDb2xvciI6eyIkaWQiOiIzMTQiLCJBIjoyNTUsIlIiOjEyNywiRyI6MTI3LCJCIjoxMjd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TUiLCJMaW5lQ29sb3IiOm51bGwsIkxpbmVXZWlnaHQiOjAuMCwiTGluZVR5cGUiOjAsIlBhcmVudFN0eWxlIjpudWxsfSwiUGFyZW50U3R5bGUiOnsiJHJlZiI6IjExNCJ9fSwiRGF0ZUZvcm1hdCI6eyIkaWQiOiIzMTYiLCJGb3JtYXRTdHJpbmciOiJNTU0gZCIsIlNlcGFyYXRvciI6Ii8iLCJVc2VJbnRlcm5hdGlvbmFsRGF0ZUZvcm1hdCI6ZmFsc2V9LCJJc1Zpc2libGUiOnRydWUsIlBhcmVudFN0eWxlIjp7IiRyZWYiOiI4MCJ9fSwiSW5kZXgiOjIsIklkIjoiYmUzYWUzOGYtNjBiMy00MDJkLThhMTMtZjFlOTFlZWM0MWY1IiwiSW1wb3J0SWQiOm51bGwsIlRpdGxlIjoiVGFzayAyIEhlcmUiLCJOb3RlIjpudWxsLCJIeXBlcmxpbmsiOm51bGwsIklzQ2hhbmdlZCI6ZmFsc2UsIklzTmV3Ijp0cnVlfSx7IiRpZCI6IjMxNyIsIkdyb3VwTmFtZSI6bnVsbCwiU3RhcnREYXRlIjoiMjAxNy0wOC0xNVQwMDowMDowMFoiLCJFbmREYXRlIjoiMjAxNy0wOS0xN1QyMzo1OTo1OS45OTlaIiwiUGVyY2VudGFnZUNvbXBsZXRlIjpudWxsLCJTdHlsZSI6eyIkaWQiOiIzMTgiLCJTaGFwZSI6MiwiU2hhcGVUaGlja25lc3MiOjEsIkR1cmF0aW9uRm9ybWF0IjowLCJJbmNsdWRlTm9uV29ya2luZ0RheXNJbkR1cmF0aW9uIjpmYWxzZSwiUGVyY2VudGFnZUNvbXBsZXRlU3R5bGUiOnsiJGlkIjoiMzE5IiwiRm9udFNldHRpbmdzIjp7IiRpZCI6IjMyM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MSIsIkxpbmVDb2xvciI6bnVsbCwiTGluZVdlaWdodCI6MC4wLCJMaW5lVHlwZSI6MCwiUGFyZW50U3R5bGUiOm51bGx9LCJQYXJlbnRTdHlsZSI6eyIkcmVmIjoiODEifX0sIkR1cmF0aW9uU3R5bGUiOnsiJGlkIjoiMzIyIiwiRm9udFNldHRpbmdzIjp7IiRpZCI6IjMyMyIsIkZvbnRTaXplIjoxMCwiRm9udE5hbWUiOiJDYWxpYnJpIiwiSXNCb2xkIjpmYWxzZSwiSXNJdGFsaWMiOmZhbHNlLCJJc1VuZGVybGluZWQiOmZhbHNlLCJQYXJlbnRTdHlsZSI6eyIkcmVmIjoiODkifX0sIkF1dG9TaXplIjowLCJGb3JlZ3JvdW5kIjp7IiRpZCI6IjMyNCIsIkNvbG9yIjp7IiRpZCI6IjMyNSIsIkEiOjI1NSwiUiI6MTkyLCJHIjo4MCwiQiI6Nzd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jYiLCJMaW5lQ29sb3IiOm51bGwsIkxpbmVXZWlnaHQiOjAuMCwiTGluZVR5cGUiOjAsIlBhcmVudFN0eWxlIjpudWxsfSwiUGFyZW50U3R5bGUiOnsiJHJlZiI6Ijg4In19LCJIb3Jpem9udGFsQ29ubmVjdG9yU3R5bGUiOnsiJGlkIjoiMzI3IiwiTGluZUNvbG9yIjp7IiRyZWYiOiI5NiJ9LCJMaW5lV2VpZ2h0IjowLjAsIkxpbmVUeXBlIjowLCJQYXJlbnRTdHlsZSI6eyIkcmVmIjoiOTUifX0sIlZlcnRpY2FsQ29ubmVjdG9yU3R5bGUiOnsiJGlkIjoiMzI4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nRydWUsIlBlcmNlbnRhZ2VDb21wbGV0ZVNoYXBlT3BhY2l0eSI6MzUsIlNoYXBlU3R5bGUiOnsiJGlkIjoiMzI5IiwiTWFyZ2luIjp7IiRyZWYiOiIxMDIifSwiUGFkZGluZyI6eyIkcmVmIjoiMTAzIn0sIkJhY2tncm91bmQiOnsiJGlkIjoiMzMwIiwiQ29sb3IiOnsiJGlkIjoiMzMxIiwiQSI6MjU1LCJSIjoyMTAsIkciOjcxLCJCIjozOH19LCJJc1Zpc2libGUiOnRydWUsIldpZHRoIjowLjAsIkhlaWdodCI6MTYuMCwiQm9yZGVyU3R5bGUiOnsiJGlkIjoiMzMyIiwiTGluZUNvbG9yIjp7IiRpZCI6IjMzMyIsIiR0eXBlIjoiTkxSRS5Db21tb24uRG9tLlNvbGlkQ29sb3JCcnVzaCwgTkxSRS5Db21tb24iLCJDb2xvciI6eyIkaWQiOiIzMzQiLCJBIjoyNTUsIlIiOjI1NSwiRyI6MCwiQiI6MH19LCJMaW5lV2VpZ2h0IjowLjAsIkxpbmVUeXBlIjowLCJQYXJlbnRTdHlsZSI6bnVsbH0sIlBhcmVudFN0eWxlIjp7IiRyZWYiOiIxMDEifX0sIlRpdGxlU3R5bGUiOnsiJGlkIjoiMzM1IiwiRm9udFNldHRpbmdzIjp7IiRpZCI6IjMzNiIsIkZvbnRTaXplIjoxMCwiRm9udE5hbWUiOiJDYWxpYnJpIiwiSXNCb2xkIjp0cnVlLCJJc0l0YWxpYyI6ZmFsc2UsIklzVW5kZXJsaW5lZCI6ZmFsc2UsIlBhcmVudFN0eWxlIjp7IiRyZWYiOiIxMDgifX0sIkF1dG9TaXplIjowLCJGb3JlZ3JvdW5kIjp7IiRpZCI6IjMzNyIsIkNvbG9yIjp7IiRpZCI6IjMzOCIsIkEiOjI1NSwiUiI6MjEwLCJHIjo3MSwiQiI6Mzh9fSwiTWF4V2lkdGgiOjUwLjg2NzAwODIwOTIy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M5IiwiTGluZUNvbG9yIjpudWxsLCJMaW5lV2VpZ2h0IjowLjAsIkxpbmVUeXBlIjowLCJQYXJlbnRTdHlsZSI6bnVsbH0sIlBhcmVudFN0eWxlIjp7IiRyZWYiOiIxMDcifX0sIkRhdGVTdHlsZSI6eyIkaWQiOiIzNDAiLCJGb250U2V0dGluZ3MiOnsiJGlkIjoiMzQxIiwiRm9udFNpemUiOjEwLCJGb250TmFtZSI6IkNhbGlicmkiLCJJc0JvbGQiOmZhbHNlLCJJc0l0YWxpYyI6ZmFsc2UsIklzVW5kZXJsaW5lZCI6ZmFsc2UsIlBhcmVudFN0eWxlIjp7IiRyZWYiOiIxMTUifX0sIkF1dG9TaXplIjowLCJGb3JlZ3JvdW5kIjp7IiRpZCI6IjM0MiIsIkNvbG9yIjp7IiRpZCI6IjM0My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0NCIsIkxpbmVDb2xvciI6bnVsbCwiTGluZVdlaWdodCI6MC4wLCJMaW5lVHlwZSI6MCwiUGFyZW50U3R5bGUiOm51bGx9LCJQYXJlbnRTdHlsZSI6eyIkcmVmIjoiMTE0In19LCJEYXRlRm9ybWF0Ijp7IiRpZCI6IjM0NSIsIkZvcm1hdFN0cmluZyI6Ik1NTSBkIiwiU2VwYXJhdG9yIjoiLyIsIlVzZUludGVybmF0aW9uYWxEYXRlRm9ybWF0IjpmYWxzZX0sIklzVmlzaWJsZSI6dHJ1ZSwiUGFyZW50U3R5bGUiOnsiJHJlZiI6IjgwIn19LCJJbmRleCI6MywiSWQiOiI5YWExODNkNi01ZGYyLTRiMGMtOGZlYy1kMGEwMDI0NzE1ODMiLCJJbXBvcnRJZCI6bnVsbCwiVGl0bGUiOiJUYXNrIDMgSGVyZSIsIk5vdGUiOm51bGwsIkh5cGVybGluayI6bnVsbCwiSXNDaGFuZ2VkIjpmYWxzZSwiSXNOZXciOnRydWV9LHsiJGlkIjoiMzQ2IiwiR3JvdXBOYW1lIjpudWxsLCJTdGFydERhdGUiOiIyMDE3LTA5LTA4VDAwOjAwOjAwWiIsIkVuZERhdGUiOiIyMDE3LTA5LTMwVDIzOjU5OjU5Ljk5OVoiLCJQZXJjZW50YWdlQ29tcGxldGUiOm51bGwsIlN0eWxlIjp7IiRpZCI6IjM0NyIsIlNoYXBlIjoyLCJTaGFwZVRoaWNrbmVzcyI6MSwiRHVyYXRpb25Gb3JtYXQiOjAsIkluY2x1ZGVOb25Xb3JraW5nRGF5c0luRHVyYXRpb24iOmZhbHNlLCJQZXJjZW50YWdlQ29tcGxldGVTdHlsZSI6eyIkaWQiOiIzNDgiLCJGb250U2V0dGluZ3MiOnsiJGlkIjoiMzQ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wIiwiTGluZUNvbG9yIjpudWxsLCJMaW5lV2VpZ2h0IjowLjAsIkxpbmVUeXBlIjowLCJQYXJlbnRTdHlsZSI6bnVsbH0sIlBhcmVudFN0eWxlIjp7IiRyZWYiOiI4MSJ9fSwiRHVyYXRpb25TdHlsZSI6eyIkaWQiOiIzNTEiLCJGb250U2V0dGluZ3MiOnsiJGlkIjoiMzUyIiwiRm9udFNpemUiOjEwLCJGb250TmFtZSI6IkNhbGlicmkiLCJJc0JvbGQiOmZhbHNlLCJJc0l0YWxpYyI6ZmFsc2UsIklzVW5kZXJsaW5lZCI6ZmFsc2UsIlBhcmVudFN0eWxlIjp7IiRyZWYiOiI4OSJ9fSwiQXV0b1NpemUiOjAsIkZvcmVncm91bmQiOnsiJGlkIjoiMzUzIiwiQ29sb3IiOnsiJGlkIjoiMzU0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1NSIsIkxpbmVDb2xvciI6bnVsbCwiTGluZVdlaWdodCI6MC4wLCJMaW5lVHlwZSI6MCwiUGFyZW50U3R5bGUiOm51bGx9LCJQYXJlbnRTdHlsZSI6eyIkcmVmIjoiODgifX0sIkhvcml6b250YWxDb25uZWN0b3JTdHlsZSI6eyIkaWQiOiIzNTYiLCJMaW5lQ29sb3IiOnsiJHJlZiI6Ijk2In0sIkxpbmVXZWlnaHQiOjAuMCwiTGluZVR5cGUiOjAsIlBhcmVudFN0eWxlIjp7IiRyZWYiOiI5NSJ9fSwiVmVydGljYWxDb25uZWN0b3JTdHlsZSI6eyIkaWQiOiIzNTc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NTgiLCJNYXJnaW4iOnsiJHJlZiI6IjEwMiJ9LCJQYWRkaW5nIjp7IiRyZWYiOiIxMDMifSwiQmFja2dyb3VuZCI6eyIkaWQiOiIzNTkiLCJDb2xvciI6eyIkaWQiOiIzNjAiLCJBIjoyNTUsIlIiOjk4LCJHIjoxODEsIkIiOjEyM319LCJJc1Zpc2libGUiOnRydWUsIldpZHRoIjowLjAsIkhlaWdodCI6MTYuMCwiQm9yZGVyU3R5bGUiOnsiJGlkIjoiMzYxIiwiTGluZUNvbG9yIjp7IiRpZCI6IjM2MiIsIiR0eXBlIjoiTkxSRS5Db21tb24uRG9tLlNvbGlkQ29sb3JCcnVzaCwgTkxSRS5Db21tb24iLCJDb2xvciI6eyIkaWQiOiIzNjMiLCJBIjoyNTUsIlIiOjI1NSwiRyI6MCwiQiI6MH19LCJMaW5lV2VpZ2h0IjowLjAsIkxpbmVUeXBlIjowLCJQYXJlbnRTdHlsZSI6bnVsbH0sIlBhcmVudFN0eWxlIjp7IiRyZWYiOiIxMDEifX0sIlRpdGxlU3R5bGUiOnsiJGlkIjoiMzY0IiwiRm9udFNldHRpbmdzIjp7IiRpZCI6IjM2NSIsIkZvbnRTaXplIjoxMCwiRm9udE5hbWUiOiJDYWxpYnJpIiwiSXNCb2xkIjp0cnVlLCJJc0l0YWxpYyI6ZmFsc2UsIklzVW5kZXJsaW5lZCI6ZmFsc2UsIlBhcmVudFN0eWxlIjp7IiRyZWYiOiIxMDgifX0sIkF1dG9TaXplIjowLCJGb3JlZ3JvdW5kIjp7IiRpZCI6IjM2NiIsIkNvbG9yIjp7IiRpZCI6IjM2NyIsIkEiOjI1NSwiUiI6NzIsIkciOjE1NCwiQiI6OTd9fSwiTWF4V2lkdGgiOjUxLjQ5ODAzMTYxNjIxMDkzOC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Y4IiwiTGluZUNvbG9yIjpudWxsLCJMaW5lV2VpZ2h0IjowLjAsIkxpbmVUeXBlIjowLCJQYXJlbnRTdHlsZSI6bnVsbH0sIlBhcmVudFN0eWxlIjp7IiRyZWYiOiIxMDcifX0sIkRhdGVTdHlsZSI6eyIkaWQiOiIzNjkiLCJGb250U2V0dGluZ3MiOnsiJGlkIjoiMzcwIiwiRm9udFNpemUiOjEwLCJGb250TmFtZSI6IkNhbGlicmkiLCJJc0JvbGQiOmZhbHNlLCJJc0l0YWxpYyI6ZmFsc2UsIklzVW5kZXJsaW5lZCI6ZmFsc2UsIlBhcmVudFN0eWxlIjp7IiRyZWYiOiIxMTUifX0sIkF1dG9TaXplIjowLCJGb3JlZ3JvdW5kIjp7IiRpZCI6IjM3MSIsIkNvbG9yIjp7IiRpZCI6IjM3Mi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3MyIsIkxpbmVDb2xvciI6bnVsbCwiTGluZVdlaWdodCI6MC4wLCJMaW5lVHlwZSI6MCwiUGFyZW50U3R5bGUiOm51bGx9LCJQYXJlbnRTdHlsZSI6eyIkcmVmIjoiMTE0In19LCJEYXRlRm9ybWF0Ijp7IiRpZCI6IjM3NCIsIkZvcm1hdFN0cmluZyI6Ik1NTSBkIiwiU2VwYXJhdG9yIjoiLyIsIlVzZUludGVybmF0aW9uYWxEYXRlRm9ybWF0IjpmYWxzZX0sIklzVmlzaWJsZSI6dHJ1ZSwiUGFyZW50U3R5bGUiOnsiJHJlZiI6IjgwIn19LCJJbmRleCI6NCwiSWQiOiIwNmE2YTIwMC0yMWVhLTRhY2QtYWMyMC1iNDFmN2IzN2IwZGQiLCJJbXBvcnRJZCI6bnVsbCwiVGl0bGUiOiJUYXNrIDQgSGVyZSIsIk5vdGUiOm51bGwsIkh5cGVybGluayI6bnVsbCwiSXNDaGFuZ2VkIjpmYWxzZSwiSXNOZXciOnRydWV9LHsiJGlkIjoiMzc1IiwiR3JvdXBOYW1lIjpudWxsLCJTdGFydERhdGUiOiIyMDE3LTEwLTA0VDAwOjAwOjAwWiIsIkVuZERhdGUiOiIyMDE3LTExLTA3VDIzOjU5OjU5Ljk5OVoiLCJQZXJjZW50YWdlQ29tcGxldGUiOm51bGwsIlN0eWxlIjp7IiRpZCI6IjM3NiIsIlNoYXBlIjoyLCJTaGFwZVRoaWNrbmVzcyI6MSwiRHVyYXRpb25Gb3JtYXQiOjAsIkluY2x1ZGVOb25Xb3JraW5nRGF5c0luRHVyYXRpb24iOmZhbHNlLCJQZXJjZW50YWdlQ29tcGxldGVTdHlsZSI6eyIkaWQiOiIzNzciLCJGb250U2V0dGluZ3MiOnsiJGlkIjoiMzc4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c5IiwiTGluZUNvbG9yIjpudWxsLCJMaW5lV2VpZ2h0IjowLjAsIkxpbmVUeXBlIjowLCJQYXJlbnRTdHlsZSI6bnVsbH0sIlBhcmVudFN0eWxlIjp7IiRyZWYiOiI4MSJ9fSwiRHVyYXRpb25TdHlsZSI6eyIkaWQiOiIzODAiLCJGb250U2V0dGluZ3MiOnsiJGlkIjoiMzgxIiwiRm9udFNpemUiOjEwLCJGb250TmFtZSI6IkNhbGlicmkiLCJJc0JvbGQiOmZhbHNlLCJJc0l0YWxpYyI6ZmFsc2UsIklzVW5kZXJsaW5lZCI6ZmFsc2UsIlBhcmVudFN0eWxlIjp7IiRyZWYiOiI4OSJ9fSwiQXV0b1NpemUiOjAsIkZvcmVncm91bmQiOnsiJGlkIjoiMzgyIiwiQ29sb3IiOnsiJGlkIjoiMzgz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4NCIsIkxpbmVDb2xvciI6bnVsbCwiTGluZVdlaWdodCI6MC4wLCJMaW5lVHlwZSI6MCwiUGFyZW50U3R5bGUiOm51bGx9LCJQYXJlbnRTdHlsZSI6eyIkcmVmIjoiODgifX0sIkhvcml6b250YWxDb25uZWN0b3JTdHlsZSI6eyIkaWQiOiIzODUiLCJMaW5lQ29sb3IiOnsiJHJlZiI6Ijk2In0sIkxpbmVXZWlnaHQiOjAuMCwiTGluZVR5cGUiOjAsIlBhcmVudFN0eWxlIjp7IiRyZWYiOiI5NSJ9fSwiVmVydGljYWxDb25uZWN0b3JTdHlsZSI6eyIkaWQiOiIzODY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ODciLCJNYXJnaW4iOnsiJHJlZiI6IjEwMiJ9LCJQYWRkaW5nIjp7IiRyZWYiOiIxMDMifSwiQmFja2dyb3VuZCI6eyIkaWQiOiIzODgiLCJDb2xvciI6eyIkaWQiOiIzODkiLCJBIjoyNTUsIlIiOjk4LCJHIjoxODEsIkIiOjEyM319LCJJc1Zpc2libGUiOnRydWUsIldpZHRoIjowLjAsIkhlaWdodCI6MTYuMCwiQm9yZGVyU3R5bGUiOnsiJGlkIjoiMzkwIiwiTGluZUNvbG9yIjp7IiRpZCI6IjM5MSIsIiR0eXBlIjoiTkxSRS5Db21tb24uRG9tLlNvbGlkQ29sb3JCcnVzaCwgTkxSRS5Db21tb24iLCJDb2xvciI6eyIkaWQiOiIzOTIiLCJBIjoyNTUsIlIiOjI1NSwiRyI6MCwiQiI6MH19LCJMaW5lV2VpZ2h0IjowLjAsIkxpbmVUeXBlIjowLCJQYXJlbnRTdHlsZSI6bnVsbH0sIlBhcmVudFN0eWxlIjp7IiRyZWYiOiIxMDEifX0sIlRpdGxlU3R5bGUiOnsiJGlkIjoiMzkzIiwiRm9udFNldHRpbmdzIjp7IiRpZCI6IjM5NCIsIkZvbnRTaXplIjoxMCwiRm9udE5hbWUiOiJDYWxpYnJpIiwiSXNCb2xkIjp0cnVlLCJJc0l0YWxpYyI6ZmFsc2UsIklzVW5kZXJsaW5lZCI6ZmFsc2UsIlBhcmVudFN0eWxlIjp7IiRyZWYiOiIxMDgifX0sIkF1dG9TaXplIjowLCJGb3JlZ3JvdW5kIjp7IiRpZCI6IjM5NSIsIkNvbG9yIjp7IiRpZCI6IjM5NiIsIkEiOjI1NSwiUiI6NzIsIkciOjE1NCwiQiI6OTd9fSwiTWF4V2lkdGgiOjUxLjExOTQ0OTYxNTQ3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k3IiwiTGluZUNvbG9yIjpudWxsLCJMaW5lV2VpZ2h0IjowLjAsIkxpbmVUeXBlIjowLCJQYXJlbnRTdHlsZSI6bnVsbH0sIlBhcmVudFN0eWxlIjp7IiRyZWYiOiIxMDcifX0sIkRhdGVTdHlsZSI6eyIkaWQiOiIzOTgiLCJGb250U2V0dGluZ3MiOnsiJGlkIjoiMzk5IiwiRm9udFNpemUiOjEwLCJGb250TmFtZSI6IkNhbGlicmkiLCJJc0JvbGQiOmZhbHNlLCJJc0l0YWxpYyI6ZmFsc2UsIklzVW5kZXJsaW5lZCI6ZmFsc2UsIlBhcmVudFN0eWxlIjp7IiRyZWYiOiIxMTUifX0sIkF1dG9TaXplIjowLCJGb3JlZ3JvdW5kIjp7IiRpZCI6IjQwMCIsIkNvbG9yIjp7IiRpZCI6IjQwMS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wMiIsIkxpbmVDb2xvciI6bnVsbCwiTGluZVdlaWdodCI6MC4wLCJMaW5lVHlwZSI6MCwiUGFyZW50U3R5bGUiOm51bGx9LCJQYXJlbnRTdHlsZSI6eyIkcmVmIjoiMTE0In19LCJEYXRlRm9ybWF0Ijp7IiRpZCI6IjQwMyIsIkZvcm1hdFN0cmluZyI6Ik1NTSBkIiwiU2VwYXJhdG9yIjoiLyIsIlVzZUludGVybmF0aW9uYWxEYXRlRm9ybWF0IjpmYWxzZX0sIklzVmlzaWJsZSI6dHJ1ZSwiUGFyZW50U3R5bGUiOnsiJHJlZiI6IjgwIn19LCJJbmRleCI6NSwiSWQiOiJlNmY1YzkxOC1iZGQ2LTQ5YTEtYWM5MS05Y2YyMjQ2OGEyM2IiLCJJbXBvcnRJZCI6bnVsbCwiVGl0bGUiOiJUYXNrIDUgSGVyZSIsIk5vdGUiOm51bGwsIkh5cGVybGluayI6bnVsbCwiSXNDaGFuZ2VkIjpmYWxzZSwiSXNOZXciOnRydWV9XSwiTXNQcm9qZWN0SXRlbXNUcmVlIjp7IiRpZCI6IjQwNCIsIlJvb3QiOnsiSW1wb3J0SWQiOm51bGwsIklzSW1wb3J0ZWQiOmZhbHNlLCJDaGlsZHJlbiI6W119fSwiTWV0YWRhdGEiOnsiJGlkIjoiNDA1In0sIlNldHRpbmdzIjp7IiRpZCI6IjQwNi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nRydWUsIkltcG9ydFR5cGUiOjAsIkZpbGVQYXRoIjpudWxsLCJUaW1lbGluZUltcG9ydGVk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5146</TotalTime>
  <Words>299</Words>
  <Application>Microsoft Macintosh PowerPoint</Application>
  <PresentationFormat>On-screen Show (4:3)</PresentationFormat>
  <Paragraphs>115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SimSun</vt:lpstr>
      <vt:lpstr>Arial</vt:lpstr>
      <vt:lpstr>Calibri</vt:lpstr>
      <vt:lpstr>Lucida Grande</vt:lpstr>
      <vt:lpstr>Times New Roman</vt:lpstr>
      <vt:lpstr>Wingdings 2</vt:lpstr>
      <vt:lpstr>Presentation</vt:lpstr>
      <vt:lpstr>Light-touch Interventions to Improve Software Development Security  </vt:lpstr>
      <vt:lpstr>PowerPoint Presentation</vt:lpstr>
      <vt:lpstr>PowerPoint Presentation</vt:lpstr>
      <vt:lpstr>How to Intervene to Improve Security  in a  Software Development Team?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Ongoing work…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Subtitle</dc:title>
  <dc:creator>Charles Weir</dc:creator>
  <cp:lastModifiedBy>Weir, Charles</cp:lastModifiedBy>
  <cp:revision>215</cp:revision>
  <dcterms:created xsi:type="dcterms:W3CDTF">2016-11-06T15:09:10Z</dcterms:created>
  <dcterms:modified xsi:type="dcterms:W3CDTF">2018-09-30T18:10:00Z</dcterms:modified>
</cp:coreProperties>
</file>